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752" r:id="rId5"/>
  </p:sldMasterIdLst>
  <p:notesMasterIdLst>
    <p:notesMasterId r:id="rId22"/>
  </p:notesMasterIdLst>
  <p:sldIdLst>
    <p:sldId id="463" r:id="rId6"/>
    <p:sldId id="482" r:id="rId7"/>
    <p:sldId id="502" r:id="rId8"/>
    <p:sldId id="505" r:id="rId9"/>
    <p:sldId id="507" r:id="rId10"/>
    <p:sldId id="508" r:id="rId11"/>
    <p:sldId id="509" r:id="rId12"/>
    <p:sldId id="504" r:id="rId13"/>
    <p:sldId id="503" r:id="rId14"/>
    <p:sldId id="499" r:id="rId15"/>
    <p:sldId id="511" r:id="rId16"/>
    <p:sldId id="479" r:id="rId17"/>
    <p:sldId id="458" r:id="rId18"/>
    <p:sldId id="478" r:id="rId19"/>
    <p:sldId id="506" r:id="rId20"/>
    <p:sldId id="510" r:id="rId21"/>
  </p:sldIdLst>
  <p:sldSz cx="9144000" cy="6858000" type="screen4x3"/>
  <p:notesSz cx="6797675" cy="9926638"/>
  <p:embeddedFontLst>
    <p:embeddedFont>
      <p:font typeface="BMW Group Condensed" charset="0"/>
      <p:regular r:id="rId23"/>
      <p:bold r:id="rId24"/>
      <p:italic r:id="rId25"/>
      <p:boldItalic r:id="rId26"/>
    </p:embeddedFont>
    <p:embeddedFont>
      <p:font typeface="BMWType V2 Light" charset="0"/>
      <p:regular r:id="rId27"/>
      <p:bold r:id="rId28"/>
      <p:italic r:id="rId29"/>
      <p:boldItalic r:id="rId30"/>
    </p:embeddedFont>
    <p:embeddedFont>
      <p:font typeface="BMWTypeCondensedRegular" charset="0"/>
      <p:regular r:id="rId31"/>
      <p:bold r:id="rId32"/>
    </p:embeddedFont>
    <p:embeddedFont>
      <p:font typeface="BMWType V2 Regular" charset="0"/>
      <p:regular r:id="rId33"/>
      <p:bold r:id="rId34"/>
      <p:italic r:id="rId35"/>
      <p:boldItalic r:id="rId36"/>
    </p:embeddedFont>
    <p:embeddedFont>
      <p:font typeface="BMWType V2 Bold" charset="0"/>
      <p:regular r:id="rId37"/>
      <p:bold r:id="rId38"/>
      <p:italic r:id="rId39"/>
      <p:boldItalic r:id="rId40"/>
    </p:embeddedFont>
    <p:embeddedFont>
      <p:font typeface="BMW Type Global Light" pitchFamily="2" charset="-122"/>
      <p:regular r:id="rId41"/>
    </p:embeddedFont>
    <p:embeddedFont>
      <p:font typeface="BMW Type Global Bold" charset="-122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BMW Type Global Pro Regular" charset="0"/>
      <p:regular r:id="rId4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F97"/>
    <a:srgbClr val="9A785B"/>
    <a:srgbClr val="92A2BD"/>
    <a:srgbClr val="AEA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147" autoAdjust="0"/>
  </p:normalViewPr>
  <p:slideViewPr>
    <p:cSldViewPr snapToGrid="0" snapToObjects="1" showGuides="1">
      <p:cViewPr>
        <p:scale>
          <a:sx n="90" d="100"/>
          <a:sy n="90" d="100"/>
        </p:scale>
        <p:origin x="-510" y="96"/>
      </p:cViewPr>
      <p:guideLst>
        <p:guide orient="horz" pos="1072"/>
        <p:guide orient="horz" pos="254"/>
        <p:guide orient="horz" pos="4111"/>
        <p:guide orient="horz" pos="1242"/>
        <p:guide orient="horz" pos="3940"/>
        <p:guide pos="5466"/>
        <p:guide pos="2881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%20&#20013;&#30340;&#22270;&#34920;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&#22823;&#20247;&#24178;&#24335;&#24223;&#27668;&#22788;&#29702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&#22823;&#20247;&#24178;&#24335;&#24223;&#27668;&#22788;&#29702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H:\&#22823;&#20247;&#24178;&#24335;&#24223;&#27668;&#22788;&#2970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en-US" dirty="0" smtClean="0"/>
              <a:t>Lead</a:t>
            </a:r>
            <a:r>
              <a:rPr lang="en-US" altLang="en-US" baseline="0" dirty="0" smtClean="0"/>
              <a:t> time</a:t>
            </a:r>
            <a:endParaRPr lang="en-US" alt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'[Microsoft Office PowerPoint 中的图表]Sheet10'!$B$3</c:f>
              <c:strCache>
                <c:ptCount val="1"/>
                <c:pt idx="0">
                  <c:v>Consumption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1"/>
              <c:layout>
                <c:manualLayout>
                  <c:x val="-0.10357977603304516"/>
                  <c:y val="8.0917833355987526E-2"/>
                </c:manualLayout>
              </c:layout>
              <c:showVal val="1"/>
            </c:dLbl>
            <c:showVal val="1"/>
          </c:dLbls>
          <c:cat>
            <c:strRef>
              <c:f>'[Microsoft Office PowerPoint 中的图表]Sheet10'!$C$2:$D$2</c:f>
              <c:strCache>
                <c:ptCount val="2"/>
                <c:pt idx="0">
                  <c:v>DURR</c:v>
                </c:pt>
                <c:pt idx="1">
                  <c:v>Dandong</c:v>
                </c:pt>
              </c:strCache>
            </c:strRef>
          </c:cat>
          <c:val>
            <c:numRef>
              <c:f>'[Microsoft Office PowerPoint 中的图表]Sheet10'!$C$3:$D$3</c:f>
              <c:numCache>
                <c:formatCode>General</c:formatCode>
                <c:ptCount val="2"/>
                <c:pt idx="0">
                  <c:v>24</c:v>
                </c:pt>
                <c:pt idx="1">
                  <c:v>4</c:v>
                </c:pt>
              </c:numCache>
            </c:numRef>
          </c:val>
        </c:ser>
        <c:axId val="71624192"/>
        <c:axId val="77640448"/>
      </c:barChart>
      <c:catAx>
        <c:axId val="71624192"/>
        <c:scaling>
          <c:orientation val="minMax"/>
        </c:scaling>
        <c:axPos val="b"/>
        <c:majorTickMark val="none"/>
        <c:tickLblPos val="nextTo"/>
        <c:crossAx val="77640448"/>
        <c:crosses val="autoZero"/>
        <c:auto val="1"/>
        <c:lblAlgn val="ctr"/>
        <c:lblOffset val="100"/>
      </c:catAx>
      <c:valAx>
        <c:axId val="77640448"/>
        <c:scaling>
          <c:orientation val="minMax"/>
        </c:scaling>
        <c:axPos val="l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General" sourceLinked="1"/>
        <c:majorTickMark val="none"/>
        <c:tickLblPos val="nextTo"/>
        <c:crossAx val="71624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altLang="en-US" dirty="0" smtClean="0"/>
              <a:t>Cost</a:t>
            </a:r>
            <a:endParaRPr lang="en-US" altLang="en-US" dirty="0"/>
          </a:p>
        </c:rich>
      </c:tx>
      <c:layout>
        <c:manualLayout>
          <c:xMode val="edge"/>
          <c:yMode val="edge"/>
          <c:x val="0.43244399139995943"/>
          <c:y val="3.2500906357296709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Sheet1!$C$3</c:f>
              <c:strCache>
                <c:ptCount val="1"/>
                <c:pt idx="0">
                  <c:v>Consumption</c:v>
                </c:pt>
              </c:strCache>
            </c:strRef>
          </c:tx>
          <c:cat>
            <c:strRef>
              <c:f>Sheet1!$D$2:$E$2</c:f>
              <c:strCache>
                <c:ptCount val="2"/>
                <c:pt idx="0">
                  <c:v>DURR</c:v>
                </c:pt>
                <c:pt idx="1">
                  <c:v>Dandong Shifa</c:v>
                </c:pt>
              </c:strCache>
            </c:strRef>
          </c:cat>
          <c:val>
            <c:numRef>
              <c:f>Sheet1!$D$3:$E$3</c:f>
              <c:numCache>
                <c:formatCode>"¥"#,##0.00;[Red]"¥"\-#,##0.00</c:formatCode>
                <c:ptCount val="2"/>
                <c:pt idx="0">
                  <c:v>7310.4595199999994</c:v>
                </c:pt>
                <c:pt idx="1">
                  <c:v>5366.4</c:v>
                </c:pt>
              </c:numCache>
            </c:numRef>
          </c:val>
        </c:ser>
        <c:axId val="77657600"/>
        <c:axId val="77659136"/>
      </c:barChart>
      <c:catAx>
        <c:axId val="77657600"/>
        <c:scaling>
          <c:orientation val="minMax"/>
        </c:scaling>
        <c:axPos val="b"/>
        <c:majorTickMark val="none"/>
        <c:tickLblPos val="nextTo"/>
        <c:crossAx val="77659136"/>
        <c:crosses val="autoZero"/>
        <c:auto val="1"/>
        <c:lblAlgn val="ctr"/>
        <c:lblOffset val="100"/>
      </c:catAx>
      <c:valAx>
        <c:axId val="77659136"/>
        <c:scaling>
          <c:orientation val="minMax"/>
          <c:min val="0"/>
        </c:scaling>
        <c:axPos val="l"/>
        <c:numFmt formatCode="&quot;¥&quot;#,##0.00_);\(&quot;¥&quot;#,##0.00\)" sourceLinked="0"/>
        <c:majorTickMark val="none"/>
        <c:tickLblPos val="nextTo"/>
        <c:crossAx val="77657600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Quotation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Sheet11!$C$5</c:f>
              <c:strCache>
                <c:ptCount val="1"/>
                <c:pt idx="0">
                  <c:v>Consumption</c:v>
                </c:pt>
              </c:strCache>
            </c:strRef>
          </c:tx>
          <c:dLbls>
            <c:showVal val="1"/>
          </c:dLbls>
          <c:cat>
            <c:strRef>
              <c:f>Sheet11!$D$4:$E$4</c:f>
              <c:strCache>
                <c:ptCount val="2"/>
                <c:pt idx="0">
                  <c:v>DURR</c:v>
                </c:pt>
                <c:pt idx="1">
                  <c:v>Dandong</c:v>
                </c:pt>
              </c:strCache>
            </c:strRef>
          </c:cat>
          <c:val>
            <c:numRef>
              <c:f>Sheet11!$D$5:$E$5</c:f>
              <c:numCache>
                <c:formatCode>"¥"#,##0.00;"¥"\-#,##0.00</c:formatCode>
                <c:ptCount val="2"/>
                <c:pt idx="0">
                  <c:v>7310.46</c:v>
                </c:pt>
                <c:pt idx="1">
                  <c:v>5616</c:v>
                </c:pt>
              </c:numCache>
            </c:numRef>
          </c:val>
        </c:ser>
        <c:axId val="117687424"/>
        <c:axId val="117688960"/>
      </c:barChart>
      <c:catAx>
        <c:axId val="117687424"/>
        <c:scaling>
          <c:orientation val="minMax"/>
        </c:scaling>
        <c:axPos val="b"/>
        <c:majorTickMark val="none"/>
        <c:tickLblPos val="nextTo"/>
        <c:crossAx val="117688960"/>
        <c:crosses val="autoZero"/>
        <c:auto val="1"/>
        <c:lblAlgn val="ctr"/>
        <c:lblOffset val="100"/>
      </c:catAx>
      <c:valAx>
        <c:axId val="117688960"/>
        <c:scaling>
          <c:orientation val="minMax"/>
        </c:scaling>
        <c:axPos val="l"/>
        <c:numFmt formatCode="&quot;¥&quot;#,##0.00;&quot;¥&quot;\-#,##0.00" sourceLinked="1"/>
        <c:majorTickMark val="none"/>
        <c:tickLblPos val="nextTo"/>
        <c:crossAx val="1176874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 algn="ctr">
              <a:defRPr sz="1000"/>
            </a:pPr>
            <a:r>
              <a:rPr lang="en-US" sz="1000" dirty="0"/>
              <a:t>JUNE PRESS DIFFERENCE FH013</a:t>
            </a:r>
            <a:endParaRPr lang="zh-CN" sz="1000"/>
          </a:p>
        </c:rich>
      </c:tx>
      <c:layout>
        <c:manualLayout>
          <c:xMode val="edge"/>
          <c:yMode val="edge"/>
          <c:x val="0.36371202582469814"/>
          <c:y val="9.5056772095775566E-2"/>
        </c:manualLayout>
      </c:layout>
    </c:title>
    <c:plotArea>
      <c:layout>
        <c:manualLayout>
          <c:layoutTarget val="inner"/>
          <c:xMode val="edge"/>
          <c:yMode val="edge"/>
          <c:x val="0.13253903796374461"/>
          <c:y val="0.23169013999217641"/>
          <c:w val="0.83762820512820746"/>
          <c:h val="0.51067704609406483"/>
        </c:manualLayout>
      </c:layout>
      <c:lineChart>
        <c:grouping val="standard"/>
        <c:ser>
          <c:idx val="0"/>
          <c:order val="0"/>
          <c:tx>
            <c:strRef>
              <c:f>'6月塑烧板压差'!$A$4</c:f>
              <c:strCache>
                <c:ptCount val="1"/>
                <c:pt idx="0">
                  <c:v>FH013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numRef>
              <c:f>'6月塑烧板压差'!$B$3:$I$3</c:f>
              <c:numCache>
                <c:formatCode>m/d;@</c:formatCode>
                <c:ptCount val="8"/>
                <c:pt idx="0">
                  <c:v>42177</c:v>
                </c:pt>
                <c:pt idx="1">
                  <c:v>42178</c:v>
                </c:pt>
                <c:pt idx="2">
                  <c:v>42179</c:v>
                </c:pt>
                <c:pt idx="3">
                  <c:v>42180</c:v>
                </c:pt>
                <c:pt idx="4">
                  <c:v>42181</c:v>
                </c:pt>
                <c:pt idx="5">
                  <c:v>42182</c:v>
                </c:pt>
                <c:pt idx="6">
                  <c:v>42184</c:v>
                </c:pt>
                <c:pt idx="7">
                  <c:v>42185</c:v>
                </c:pt>
              </c:numCache>
            </c:numRef>
          </c:cat>
          <c:val>
            <c:numRef>
              <c:f>'6月塑烧板压差'!$B$4:$I$4</c:f>
              <c:numCache>
                <c:formatCode>General</c:formatCode>
                <c:ptCount val="8"/>
                <c:pt idx="0">
                  <c:v>1250</c:v>
                </c:pt>
                <c:pt idx="1">
                  <c:v>1250</c:v>
                </c:pt>
                <c:pt idx="2">
                  <c:v>1256</c:v>
                </c:pt>
                <c:pt idx="3">
                  <c:v>1259</c:v>
                </c:pt>
                <c:pt idx="4">
                  <c:v>1276</c:v>
                </c:pt>
                <c:pt idx="5">
                  <c:v>1289</c:v>
                </c:pt>
                <c:pt idx="6">
                  <c:v>1298</c:v>
                </c:pt>
                <c:pt idx="7">
                  <c:v>1303</c:v>
                </c:pt>
              </c:numCache>
            </c:numRef>
          </c:val>
        </c:ser>
        <c:marker val="1"/>
        <c:axId val="85521152"/>
        <c:axId val="85523072"/>
      </c:lineChart>
      <c:catAx>
        <c:axId val="85521152"/>
        <c:scaling>
          <c:orientation val="minMax"/>
        </c:scaling>
        <c:axPos val="b"/>
        <c:numFmt formatCode="m/d;@" sourceLinked="1"/>
        <c:majorTickMark val="none"/>
        <c:tickLblPos val="nextTo"/>
        <c:crossAx val="85523072"/>
        <c:crosses val="autoZero"/>
        <c:lblAlgn val="ctr"/>
        <c:lblOffset val="100"/>
      </c:catAx>
      <c:valAx>
        <c:axId val="85523072"/>
        <c:scaling>
          <c:orientation val="minMax"/>
        </c:scaling>
        <c:axPos val="l"/>
        <c:numFmt formatCode="General" sourceLinked="1"/>
        <c:majorTickMark val="none"/>
        <c:tickLblPos val="nextTo"/>
        <c:crossAx val="85521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800" baseline="0"/>
      </a:pPr>
      <a:endParaRPr lang="zh-CN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 algn="ctr">
              <a:defRPr sz="1000"/>
            </a:pPr>
            <a:r>
              <a:rPr lang="en-US" sz="1000" dirty="0"/>
              <a:t>JULY PRESS DIFFERENCE FH013</a:t>
            </a:r>
          </a:p>
        </c:rich>
      </c:tx>
      <c:layout>
        <c:manualLayout>
          <c:xMode val="edge"/>
          <c:yMode val="edge"/>
          <c:x val="0.37225004677598239"/>
          <c:y val="0"/>
        </c:manualLayout>
      </c:layout>
    </c:title>
    <c:plotArea>
      <c:layout>
        <c:manualLayout>
          <c:layoutTarget val="inner"/>
          <c:xMode val="edge"/>
          <c:yMode val="edge"/>
          <c:x val="0.10770140334974561"/>
          <c:y val="0.15825852655601924"/>
          <c:w val="0.86410572044032063"/>
          <c:h val="0.37565801194191212"/>
        </c:manualLayout>
      </c:layout>
      <c:lineChart>
        <c:grouping val="standard"/>
        <c:ser>
          <c:idx val="0"/>
          <c:order val="0"/>
          <c:tx>
            <c:strRef>
              <c:f>'7月塑烧板'!$A$4</c:f>
              <c:strCache>
                <c:ptCount val="1"/>
                <c:pt idx="0">
                  <c:v>FH013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</c:spPr>
          </c:marker>
          <c:cat>
            <c:numRef>
              <c:f>'7月塑烧板'!$B$3:$AB$3</c:f>
              <c:numCache>
                <c:formatCode>m/d;@</c:formatCode>
                <c:ptCount val="27"/>
                <c:pt idx="0">
                  <c:v>42186</c:v>
                </c:pt>
                <c:pt idx="1">
                  <c:v>42187</c:v>
                </c:pt>
                <c:pt idx="2">
                  <c:v>42188</c:v>
                </c:pt>
                <c:pt idx="3">
                  <c:v>42189</c:v>
                </c:pt>
                <c:pt idx="4">
                  <c:v>42191</c:v>
                </c:pt>
                <c:pt idx="5">
                  <c:v>42192</c:v>
                </c:pt>
                <c:pt idx="6">
                  <c:v>42193</c:v>
                </c:pt>
                <c:pt idx="7">
                  <c:v>42194</c:v>
                </c:pt>
                <c:pt idx="8">
                  <c:v>42195</c:v>
                </c:pt>
                <c:pt idx="9">
                  <c:v>42196</c:v>
                </c:pt>
                <c:pt idx="10">
                  <c:v>42198</c:v>
                </c:pt>
                <c:pt idx="11">
                  <c:v>42199</c:v>
                </c:pt>
                <c:pt idx="12">
                  <c:v>42200</c:v>
                </c:pt>
                <c:pt idx="13">
                  <c:v>42201</c:v>
                </c:pt>
                <c:pt idx="14">
                  <c:v>42202</c:v>
                </c:pt>
                <c:pt idx="15">
                  <c:v>42203</c:v>
                </c:pt>
                <c:pt idx="16">
                  <c:v>42205</c:v>
                </c:pt>
                <c:pt idx="17">
                  <c:v>42206</c:v>
                </c:pt>
                <c:pt idx="18">
                  <c:v>42207</c:v>
                </c:pt>
                <c:pt idx="19">
                  <c:v>42208</c:v>
                </c:pt>
                <c:pt idx="20">
                  <c:v>42209</c:v>
                </c:pt>
                <c:pt idx="21">
                  <c:v>42210</c:v>
                </c:pt>
                <c:pt idx="22">
                  <c:v>42212</c:v>
                </c:pt>
                <c:pt idx="23">
                  <c:v>42213</c:v>
                </c:pt>
                <c:pt idx="24">
                  <c:v>42214</c:v>
                </c:pt>
                <c:pt idx="25">
                  <c:v>42215</c:v>
                </c:pt>
                <c:pt idx="26">
                  <c:v>42216</c:v>
                </c:pt>
              </c:numCache>
            </c:numRef>
          </c:cat>
          <c:val>
            <c:numRef>
              <c:f>'7月塑烧板'!$B$4:$AB$4</c:f>
              <c:numCache>
                <c:formatCode>General</c:formatCode>
                <c:ptCount val="27"/>
                <c:pt idx="0">
                  <c:v>1308</c:v>
                </c:pt>
                <c:pt idx="1">
                  <c:v>1319</c:v>
                </c:pt>
                <c:pt idx="2">
                  <c:v>1329</c:v>
                </c:pt>
                <c:pt idx="3">
                  <c:v>1332</c:v>
                </c:pt>
                <c:pt idx="4">
                  <c:v>1335</c:v>
                </c:pt>
                <c:pt idx="5">
                  <c:v>1328</c:v>
                </c:pt>
                <c:pt idx="6">
                  <c:v>1334</c:v>
                </c:pt>
                <c:pt idx="7">
                  <c:v>1331</c:v>
                </c:pt>
                <c:pt idx="8">
                  <c:v>1337</c:v>
                </c:pt>
                <c:pt idx="9">
                  <c:v>1340</c:v>
                </c:pt>
                <c:pt idx="10">
                  <c:v>1336</c:v>
                </c:pt>
                <c:pt idx="11">
                  <c:v>1339</c:v>
                </c:pt>
                <c:pt idx="12">
                  <c:v>1335</c:v>
                </c:pt>
                <c:pt idx="13">
                  <c:v>1334</c:v>
                </c:pt>
                <c:pt idx="14">
                  <c:v>1341</c:v>
                </c:pt>
                <c:pt idx="15">
                  <c:v>1337</c:v>
                </c:pt>
                <c:pt idx="16">
                  <c:v>1342</c:v>
                </c:pt>
                <c:pt idx="17">
                  <c:v>1339</c:v>
                </c:pt>
                <c:pt idx="18">
                  <c:v>1335</c:v>
                </c:pt>
                <c:pt idx="19">
                  <c:v>1337</c:v>
                </c:pt>
                <c:pt idx="20">
                  <c:v>1334</c:v>
                </c:pt>
                <c:pt idx="21">
                  <c:v>1336</c:v>
                </c:pt>
                <c:pt idx="22">
                  <c:v>1338</c:v>
                </c:pt>
                <c:pt idx="23">
                  <c:v>1335</c:v>
                </c:pt>
                <c:pt idx="24">
                  <c:v>1330</c:v>
                </c:pt>
                <c:pt idx="25">
                  <c:v>1334</c:v>
                </c:pt>
                <c:pt idx="26">
                  <c:v>1333</c:v>
                </c:pt>
              </c:numCache>
            </c:numRef>
          </c:val>
        </c:ser>
        <c:marker val="1"/>
        <c:axId val="85822464"/>
        <c:axId val="85824640"/>
      </c:lineChart>
      <c:catAx>
        <c:axId val="85822464"/>
        <c:scaling>
          <c:orientation val="minMax"/>
        </c:scaling>
        <c:axPos val="b"/>
        <c:numFmt formatCode="m/d;@" sourceLinked="1"/>
        <c:majorTickMark val="none"/>
        <c:tickLblPos val="nextTo"/>
        <c:crossAx val="85824640"/>
        <c:crosses val="autoZero"/>
        <c:lblAlgn val="ctr"/>
        <c:lblOffset val="100"/>
      </c:catAx>
      <c:valAx>
        <c:axId val="8582464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858224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zh-CN"/>
          </a:p>
        </c:txPr>
      </c:dTable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800" baseline="0"/>
      </a:pPr>
      <a:endParaRPr lang="zh-CN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/>
              <a:t>AUGUST PRESS DIFFERENCE FH013</a:t>
            </a:r>
            <a:endParaRPr lang="zh-CN" sz="1100"/>
          </a:p>
        </c:rich>
      </c:tx>
      <c:layout>
        <c:manualLayout>
          <c:xMode val="edge"/>
          <c:yMode val="edge"/>
          <c:x val="0.37785424011113722"/>
          <c:y val="0"/>
        </c:manualLayout>
      </c:layout>
    </c:title>
    <c:plotArea>
      <c:layout>
        <c:manualLayout>
          <c:layoutTarget val="inner"/>
          <c:xMode val="edge"/>
          <c:yMode val="edge"/>
          <c:x val="0.14924566360402824"/>
          <c:y val="0.13944724412769494"/>
          <c:w val="0.84483920367534715"/>
          <c:h val="0.67520851560221662"/>
        </c:manualLayout>
      </c:layout>
      <c:lineChart>
        <c:grouping val="standard"/>
        <c:ser>
          <c:idx val="0"/>
          <c:order val="0"/>
          <c:tx>
            <c:strRef>
              <c:f>'8月塑烧板'!$A$4</c:f>
              <c:strCache>
                <c:ptCount val="1"/>
                <c:pt idx="0">
                  <c:v>FH013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chemeClr val="accent6"/>
                </a:solidFill>
              </a:ln>
            </c:spPr>
          </c:marker>
          <c:dPt>
            <c:idx val="5"/>
            <c:marker>
              <c:symbol val="diamond"/>
              <c:size val="7"/>
            </c:marker>
          </c:dPt>
          <c:cat>
            <c:numRef>
              <c:f>'8月塑烧板'!$B$3:$R$3</c:f>
              <c:numCache>
                <c:formatCode>m/d;@</c:formatCode>
                <c:ptCount val="17"/>
                <c:pt idx="0">
                  <c:v>42217</c:v>
                </c:pt>
                <c:pt idx="1">
                  <c:v>42219</c:v>
                </c:pt>
                <c:pt idx="2">
                  <c:v>42220</c:v>
                </c:pt>
                <c:pt idx="3">
                  <c:v>42221</c:v>
                </c:pt>
                <c:pt idx="4">
                  <c:v>42222</c:v>
                </c:pt>
                <c:pt idx="5">
                  <c:v>42223</c:v>
                </c:pt>
                <c:pt idx="6">
                  <c:v>42224</c:v>
                </c:pt>
                <c:pt idx="7">
                  <c:v>42226</c:v>
                </c:pt>
                <c:pt idx="8">
                  <c:v>42227</c:v>
                </c:pt>
                <c:pt idx="9">
                  <c:v>42228</c:v>
                </c:pt>
                <c:pt idx="10">
                  <c:v>42229</c:v>
                </c:pt>
                <c:pt idx="11">
                  <c:v>42230</c:v>
                </c:pt>
                <c:pt idx="12">
                  <c:v>42231</c:v>
                </c:pt>
                <c:pt idx="13">
                  <c:v>42233</c:v>
                </c:pt>
                <c:pt idx="14">
                  <c:v>42234</c:v>
                </c:pt>
                <c:pt idx="15">
                  <c:v>42235</c:v>
                </c:pt>
                <c:pt idx="16">
                  <c:v>42236</c:v>
                </c:pt>
              </c:numCache>
            </c:numRef>
          </c:cat>
          <c:val>
            <c:numRef>
              <c:f>'8月塑烧板'!$B$4:$R$4</c:f>
              <c:numCache>
                <c:formatCode>General</c:formatCode>
                <c:ptCount val="17"/>
                <c:pt idx="0">
                  <c:v>1336</c:v>
                </c:pt>
                <c:pt idx="1">
                  <c:v>1331</c:v>
                </c:pt>
                <c:pt idx="2">
                  <c:v>1328</c:v>
                </c:pt>
                <c:pt idx="3">
                  <c:v>1325</c:v>
                </c:pt>
                <c:pt idx="4">
                  <c:v>1289</c:v>
                </c:pt>
                <c:pt idx="5">
                  <c:v>1307</c:v>
                </c:pt>
                <c:pt idx="6">
                  <c:v>1321</c:v>
                </c:pt>
                <c:pt idx="7">
                  <c:v>1330</c:v>
                </c:pt>
                <c:pt idx="8">
                  <c:v>1332</c:v>
                </c:pt>
                <c:pt idx="9">
                  <c:v>1331</c:v>
                </c:pt>
                <c:pt idx="10">
                  <c:v>1335</c:v>
                </c:pt>
                <c:pt idx="11">
                  <c:v>1334</c:v>
                </c:pt>
                <c:pt idx="12">
                  <c:v>1337</c:v>
                </c:pt>
                <c:pt idx="13">
                  <c:v>1335</c:v>
                </c:pt>
                <c:pt idx="14">
                  <c:v>1336</c:v>
                </c:pt>
                <c:pt idx="15">
                  <c:v>1334</c:v>
                </c:pt>
                <c:pt idx="16">
                  <c:v>1333</c:v>
                </c:pt>
              </c:numCache>
            </c:numRef>
          </c:val>
        </c:ser>
        <c:marker val="1"/>
        <c:axId val="85841408"/>
        <c:axId val="85843328"/>
      </c:lineChart>
      <c:catAx>
        <c:axId val="85841408"/>
        <c:scaling>
          <c:orientation val="minMax"/>
        </c:scaling>
        <c:axPos val="b"/>
        <c:numFmt formatCode="m/d;@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zh-CN"/>
          </a:p>
        </c:txPr>
        <c:crossAx val="85843328"/>
        <c:crosses val="autoZero"/>
        <c:lblAlgn val="ctr"/>
        <c:lblOffset val="100"/>
      </c:catAx>
      <c:valAx>
        <c:axId val="8584332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zh-CN"/>
          </a:p>
        </c:txPr>
        <c:crossAx val="8584140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</c:chart>
  <c:txPr>
    <a:bodyPr/>
    <a:lstStyle/>
    <a:p>
      <a:pPr>
        <a:defRPr sz="800" baseline="0"/>
      </a:pPr>
      <a:endParaRPr lang="zh-CN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0.05424</cdr:x>
      <cdr:y>0.06771</cdr:y>
    </cdr:from>
    <cdr:to>
      <cdr:x>0.10285</cdr:x>
      <cdr:y>0.26783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4494" y="111819"/>
          <a:ext cx="425301" cy="330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200" dirty="0" smtClean="0"/>
            <a:t>Pa</a:t>
          </a:r>
          <a:endParaRPr lang="zh-CN" altLang="en-US" sz="1200" dirty="0"/>
        </a:p>
      </cdr:txBody>
    </cdr:sp>
  </cdr:relSizeAnchor>
  <cdr:relSizeAnchor xmlns:cdr="http://schemas.openxmlformats.org/drawingml/2006/chartDrawing">
    <cdr:from>
      <cdr:x>0.14928</cdr:x>
      <cdr:y>0.28099</cdr:y>
    </cdr:from>
    <cdr:to>
      <cdr:x>0.50809</cdr:x>
      <cdr:y>0.3719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5896" y="464022"/>
          <a:ext cx="3138985" cy="15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0.15084</cdr:x>
      <cdr:y>0.28926</cdr:y>
    </cdr:from>
    <cdr:to>
      <cdr:x>0.51277</cdr:x>
      <cdr:y>0.46742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19543" y="477670"/>
          <a:ext cx="3166281" cy="294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CN" altLang="en-US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试用初始阻力</a:t>
          </a:r>
          <a:r>
            <a:rPr lang="en-US" altLang="zh-CN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1250Pa  </a:t>
          </a:r>
          <a:r>
            <a:rPr lang="zh-CN" altLang="en-US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试用前设备压差</a:t>
          </a:r>
          <a:r>
            <a:rPr lang="en-US" altLang="zh-CN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1398Pa</a:t>
          </a:r>
          <a:endParaRPr lang="zh-CN" altLang="en-US" dirty="0" smtClean="0">
            <a:solidFill>
              <a:schemeClr val="accent2">
                <a:lumMod val="40000"/>
                <a:lumOff val="60000"/>
              </a:schemeClr>
            </a:solidFill>
          </a:endParaRPr>
        </a:p>
        <a:p xmlns:a="http://schemas.openxmlformats.org/drawingml/2006/main">
          <a:endParaRPr lang="zh-CN" altLang="en-US" sz="1100" dirty="0">
            <a:solidFill>
              <a:schemeClr val="accent2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0.05235</cdr:x>
      <cdr:y>0</cdr:y>
    </cdr:from>
    <cdr:to>
      <cdr:x>0.0998</cdr:x>
      <cdr:y>0.10185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6400" y="0"/>
          <a:ext cx="36830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100" dirty="0" smtClean="0"/>
            <a:t>Pa</a:t>
          </a:r>
          <a:endParaRPr lang="zh-CN" alt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0.34148</cdr:x>
      <cdr:y>0.5036</cdr:y>
    </cdr:from>
    <cdr:to>
      <cdr:x>0.39839</cdr:x>
      <cdr:y>0.7482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3029803" y="955343"/>
          <a:ext cx="504967" cy="46402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0.52452</cdr:x>
      <cdr:y>0.45324</cdr:y>
    </cdr:from>
    <cdr:to>
      <cdr:x>0.7091</cdr:x>
      <cdr:y>0.77698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53887" y="859809"/>
          <a:ext cx="1637731" cy="614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0.46974</cdr:x>
      <cdr:y>0.44853</cdr:y>
    </cdr:from>
    <cdr:to>
      <cdr:x>0.64951</cdr:x>
      <cdr:y>0.768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4167804" y="850879"/>
          <a:ext cx="1595042" cy="6060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pPr algn="ctr"/>
          <a:r>
            <a:rPr lang="zh-CN" altLang="en-US" sz="105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发现框体盲板密封条老化</a:t>
          </a:r>
          <a:r>
            <a:rPr lang="en-US" altLang="zh-CN" sz="105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,</a:t>
          </a:r>
          <a:r>
            <a:rPr lang="zh-CN" altLang="en-US" sz="105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更换后数据正常</a:t>
          </a:r>
        </a:p>
        <a:p xmlns:a="http://schemas.openxmlformats.org/drawingml/2006/main">
          <a:pPr algn="ctr"/>
          <a:endParaRPr lang="zh-CN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0.0695</cdr:x>
      <cdr:y>0</cdr:y>
    </cdr:from>
    <cdr:to>
      <cdr:x>0.11624</cdr:x>
      <cdr:y>0.17389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6687" y="0"/>
          <a:ext cx="414669" cy="32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CN" sz="1200" dirty="0" smtClean="0"/>
            <a:t>pa</a:t>
          </a:r>
          <a:endParaRPr lang="zh-CN" alt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3DC7E-545F-4537-850F-CC5C2B410559}" type="datetimeFigureOut">
              <a:rPr lang="de-DE" smtClean="0"/>
              <a:pPr/>
              <a:t>29.10.2015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725A-9256-4EC5-8CDB-4CC5D97770D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8330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54D6D9-4F18-4084-90B0-8DE37B319B56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YPDP, BBH-12, 3-11-2011</a:t>
            </a: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082" y="4055849"/>
            <a:ext cx="8218866" cy="544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lang="de-DE" sz="36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66" y="4676038"/>
            <a:ext cx="8209709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lang="de-DE" sz="2000" b="1" cap="all" baseline="0"/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70" y="3182308"/>
            <a:ext cx="2508548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2625" y="-7664"/>
            <a:ext cx="9152826" cy="3548816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4111449 w 9154707"/>
              <a:gd name="connsiteY4" fmla="*/ 3138702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05279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3746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08627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22264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222641 h 3719344"/>
              <a:gd name="connsiteX0" fmla="*/ 1529 w 9154707"/>
              <a:gd name="connsiteY0" fmla="*/ 18454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184541 h 3719344"/>
              <a:gd name="connsiteX0" fmla="*/ 1529 w 9160883"/>
              <a:gd name="connsiteY0" fmla="*/ 0 h 3534803"/>
              <a:gd name="connsiteX1" fmla="*/ 9160727 w 9160883"/>
              <a:gd name="connsiteY1" fmla="*/ 56759 h 3534803"/>
              <a:gd name="connsiteX2" fmla="*/ 9152826 w 9160883"/>
              <a:gd name="connsiteY2" fmla="*/ 3534803 h 3534803"/>
              <a:gd name="connsiteX3" fmla="*/ 4110924 w 9160883"/>
              <a:gd name="connsiteY3" fmla="*/ 3532507 h 3534803"/>
              <a:gd name="connsiteX4" fmla="*/ 4111450 w 9160883"/>
              <a:gd name="connsiteY4" fmla="*/ 2956983 h 3534803"/>
              <a:gd name="connsiteX5" fmla="*/ 0 w 9160883"/>
              <a:gd name="connsiteY5" fmla="*/ 2956356 h 3534803"/>
              <a:gd name="connsiteX6" fmla="*/ 1529 w 9160883"/>
              <a:gd name="connsiteY6" fmla="*/ 0 h 3534803"/>
              <a:gd name="connsiteX0" fmla="*/ 1529 w 9152826"/>
              <a:gd name="connsiteY0" fmla="*/ 6741 h 3541544"/>
              <a:gd name="connsiteX1" fmla="*/ 9148027 w 9152826"/>
              <a:gd name="connsiteY1" fmla="*/ 0 h 3541544"/>
              <a:gd name="connsiteX2" fmla="*/ 9152826 w 9152826"/>
              <a:gd name="connsiteY2" fmla="*/ 3541544 h 3541544"/>
              <a:gd name="connsiteX3" fmla="*/ 4110924 w 9152826"/>
              <a:gd name="connsiteY3" fmla="*/ 3539248 h 3541544"/>
              <a:gd name="connsiteX4" fmla="*/ 4111450 w 9152826"/>
              <a:gd name="connsiteY4" fmla="*/ 2963724 h 3541544"/>
              <a:gd name="connsiteX5" fmla="*/ 0 w 9152826"/>
              <a:gd name="connsiteY5" fmla="*/ 2963097 h 3541544"/>
              <a:gd name="connsiteX6" fmla="*/ 1529 w 9152826"/>
              <a:gd name="connsiteY6" fmla="*/ 6741 h 3541544"/>
              <a:gd name="connsiteX0" fmla="*/ 1529 w 9152826"/>
              <a:gd name="connsiteY0" fmla="*/ 3238 h 3541544"/>
              <a:gd name="connsiteX1" fmla="*/ 9148027 w 9152826"/>
              <a:gd name="connsiteY1" fmla="*/ 0 h 3541544"/>
              <a:gd name="connsiteX2" fmla="*/ 9152826 w 9152826"/>
              <a:gd name="connsiteY2" fmla="*/ 3541544 h 3541544"/>
              <a:gd name="connsiteX3" fmla="*/ 4110924 w 9152826"/>
              <a:gd name="connsiteY3" fmla="*/ 3539248 h 3541544"/>
              <a:gd name="connsiteX4" fmla="*/ 4111450 w 9152826"/>
              <a:gd name="connsiteY4" fmla="*/ 2963724 h 3541544"/>
              <a:gd name="connsiteX5" fmla="*/ 0 w 9152826"/>
              <a:gd name="connsiteY5" fmla="*/ 2963097 h 3541544"/>
              <a:gd name="connsiteX6" fmla="*/ 1529 w 9152826"/>
              <a:gd name="connsiteY6" fmla="*/ 3238 h 3541544"/>
              <a:gd name="connsiteX0" fmla="*/ 1529 w 9152826"/>
              <a:gd name="connsiteY0" fmla="*/ 0 h 3548816"/>
              <a:gd name="connsiteX1" fmla="*/ 9148027 w 9152826"/>
              <a:gd name="connsiteY1" fmla="*/ 7272 h 3548816"/>
              <a:gd name="connsiteX2" fmla="*/ 9152826 w 9152826"/>
              <a:gd name="connsiteY2" fmla="*/ 3548816 h 3548816"/>
              <a:gd name="connsiteX3" fmla="*/ 4110924 w 9152826"/>
              <a:gd name="connsiteY3" fmla="*/ 3546520 h 3548816"/>
              <a:gd name="connsiteX4" fmla="*/ 4111450 w 9152826"/>
              <a:gd name="connsiteY4" fmla="*/ 2970996 h 3548816"/>
              <a:gd name="connsiteX5" fmla="*/ 0 w 9152826"/>
              <a:gd name="connsiteY5" fmla="*/ 2970369 h 3548816"/>
              <a:gd name="connsiteX6" fmla="*/ 1529 w 9152826"/>
              <a:gd name="connsiteY6" fmla="*/ 0 h 3548816"/>
              <a:gd name="connsiteX0" fmla="*/ 1529 w 9152826"/>
              <a:gd name="connsiteY0" fmla="*/ 0 h 3548816"/>
              <a:gd name="connsiteX1" fmla="*/ 9148027 w 9152826"/>
              <a:gd name="connsiteY1" fmla="*/ 7272 h 3548816"/>
              <a:gd name="connsiteX2" fmla="*/ 9152826 w 9152826"/>
              <a:gd name="connsiteY2" fmla="*/ 3548816 h 3548816"/>
              <a:gd name="connsiteX3" fmla="*/ 4110924 w 9152826"/>
              <a:gd name="connsiteY3" fmla="*/ 3546520 h 3548816"/>
              <a:gd name="connsiteX4" fmla="*/ 4111450 w 9152826"/>
              <a:gd name="connsiteY4" fmla="*/ 2970996 h 3548816"/>
              <a:gd name="connsiteX5" fmla="*/ 0 w 9152826"/>
              <a:gd name="connsiteY5" fmla="*/ 2970369 h 3548816"/>
              <a:gd name="connsiteX6" fmla="*/ 1529 w 9152826"/>
              <a:gd name="connsiteY6" fmla="*/ 0 h 354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826" h="3548816">
                <a:moveTo>
                  <a:pt x="1529" y="0"/>
                </a:moveTo>
                <a:lnTo>
                  <a:pt x="9148027" y="7272"/>
                </a:lnTo>
                <a:cubicBezTo>
                  <a:pt x="9149614" y="1286004"/>
                  <a:pt x="9151239" y="2270084"/>
                  <a:pt x="9152826" y="3548816"/>
                </a:cubicBezTo>
                <a:lnTo>
                  <a:pt x="4110924" y="3546520"/>
                </a:lnTo>
                <a:cubicBezTo>
                  <a:pt x="4112369" y="3458403"/>
                  <a:pt x="4110005" y="3059113"/>
                  <a:pt x="4111450" y="2970996"/>
                </a:cubicBezTo>
                <a:lnTo>
                  <a:pt x="0" y="2970369"/>
                </a:lnTo>
                <a:cubicBezTo>
                  <a:pt x="1445" y="1794693"/>
                  <a:pt x="84" y="1175676"/>
                  <a:pt x="1529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indent="0">
              <a:buNone/>
              <a:tabLst>
                <a:tab pos="806450" algn="l"/>
              </a:tabLst>
              <a:defRPr sz="2000">
                <a:latin typeface="BMW Type Global Pro Regular" pitchFamily="2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  <p:pic>
        <p:nvPicPr>
          <p:cNvPr id="1026" name="Picture 2" descr="T:\Plant Communication\Department only\11 BMW Group CI\BMW Logo\灰背景模块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293696"/>
            <a:ext cx="2114551" cy="104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50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1701800"/>
            <a:ext cx="9144001" cy="515620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  <p:extLst>
      <p:ext uri="{BB962C8B-B14F-4D97-AF65-F5344CB8AC3E}">
        <p14:creationId xmlns="" xmlns:p14="http://schemas.microsoft.com/office/powerpoint/2010/main" val="324206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isual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Topic, department, date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-1837" y="1697783"/>
            <a:ext cx="4566467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82548" y="1697783"/>
            <a:ext cx="4573588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4487291"/>
            <a:ext cx="3924300" cy="2038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de-DE" sz="1400"/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80490" y="4487291"/>
            <a:ext cx="4028145" cy="2038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Topic, department, date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7" y="1637401"/>
            <a:ext cx="3925887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" y="1701800"/>
            <a:ext cx="4573586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Topic, department, date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1701800"/>
            <a:ext cx="9144000" cy="48244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7" y="1913433"/>
            <a:ext cx="3925887" cy="4444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" y="1971675"/>
            <a:ext cx="4573586" cy="42830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Portfolio Manual for Human Resources, PZ-30, 14/10/2011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A807A42-CF27-4B84-8583-18EBE418342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29877"/>
            <a:ext cx="8208962" cy="487156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715963" indent="-284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1077913" indent="-2762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14319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79387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6857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082" y="4055849"/>
            <a:ext cx="8218866" cy="544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lang="de-DE" sz="36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66" y="4676038"/>
            <a:ext cx="8209709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lang="de-DE" sz="2000" b="1" cap="all" baseline="0"/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70" y="3182308"/>
            <a:ext cx="2508548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2625" y="-7664"/>
            <a:ext cx="9152826" cy="3548816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4111449 w 9154707"/>
              <a:gd name="connsiteY4" fmla="*/ 3138702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05279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3746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08627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22264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222641 h 3719344"/>
              <a:gd name="connsiteX0" fmla="*/ 1529 w 9154707"/>
              <a:gd name="connsiteY0" fmla="*/ 18454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184541 h 3719344"/>
              <a:gd name="connsiteX0" fmla="*/ 1529 w 9160883"/>
              <a:gd name="connsiteY0" fmla="*/ 0 h 3534803"/>
              <a:gd name="connsiteX1" fmla="*/ 9160727 w 9160883"/>
              <a:gd name="connsiteY1" fmla="*/ 56759 h 3534803"/>
              <a:gd name="connsiteX2" fmla="*/ 9152826 w 9160883"/>
              <a:gd name="connsiteY2" fmla="*/ 3534803 h 3534803"/>
              <a:gd name="connsiteX3" fmla="*/ 4110924 w 9160883"/>
              <a:gd name="connsiteY3" fmla="*/ 3532507 h 3534803"/>
              <a:gd name="connsiteX4" fmla="*/ 4111450 w 9160883"/>
              <a:gd name="connsiteY4" fmla="*/ 2956983 h 3534803"/>
              <a:gd name="connsiteX5" fmla="*/ 0 w 9160883"/>
              <a:gd name="connsiteY5" fmla="*/ 2956356 h 3534803"/>
              <a:gd name="connsiteX6" fmla="*/ 1529 w 9160883"/>
              <a:gd name="connsiteY6" fmla="*/ 0 h 3534803"/>
              <a:gd name="connsiteX0" fmla="*/ 1529 w 9152826"/>
              <a:gd name="connsiteY0" fmla="*/ 6741 h 3541544"/>
              <a:gd name="connsiteX1" fmla="*/ 9148027 w 9152826"/>
              <a:gd name="connsiteY1" fmla="*/ 0 h 3541544"/>
              <a:gd name="connsiteX2" fmla="*/ 9152826 w 9152826"/>
              <a:gd name="connsiteY2" fmla="*/ 3541544 h 3541544"/>
              <a:gd name="connsiteX3" fmla="*/ 4110924 w 9152826"/>
              <a:gd name="connsiteY3" fmla="*/ 3539248 h 3541544"/>
              <a:gd name="connsiteX4" fmla="*/ 4111450 w 9152826"/>
              <a:gd name="connsiteY4" fmla="*/ 2963724 h 3541544"/>
              <a:gd name="connsiteX5" fmla="*/ 0 w 9152826"/>
              <a:gd name="connsiteY5" fmla="*/ 2963097 h 3541544"/>
              <a:gd name="connsiteX6" fmla="*/ 1529 w 9152826"/>
              <a:gd name="connsiteY6" fmla="*/ 6741 h 3541544"/>
              <a:gd name="connsiteX0" fmla="*/ 1529 w 9152826"/>
              <a:gd name="connsiteY0" fmla="*/ 3238 h 3541544"/>
              <a:gd name="connsiteX1" fmla="*/ 9148027 w 9152826"/>
              <a:gd name="connsiteY1" fmla="*/ 0 h 3541544"/>
              <a:gd name="connsiteX2" fmla="*/ 9152826 w 9152826"/>
              <a:gd name="connsiteY2" fmla="*/ 3541544 h 3541544"/>
              <a:gd name="connsiteX3" fmla="*/ 4110924 w 9152826"/>
              <a:gd name="connsiteY3" fmla="*/ 3539248 h 3541544"/>
              <a:gd name="connsiteX4" fmla="*/ 4111450 w 9152826"/>
              <a:gd name="connsiteY4" fmla="*/ 2963724 h 3541544"/>
              <a:gd name="connsiteX5" fmla="*/ 0 w 9152826"/>
              <a:gd name="connsiteY5" fmla="*/ 2963097 h 3541544"/>
              <a:gd name="connsiteX6" fmla="*/ 1529 w 9152826"/>
              <a:gd name="connsiteY6" fmla="*/ 3238 h 3541544"/>
              <a:gd name="connsiteX0" fmla="*/ 1529 w 9152826"/>
              <a:gd name="connsiteY0" fmla="*/ 0 h 3548816"/>
              <a:gd name="connsiteX1" fmla="*/ 9148027 w 9152826"/>
              <a:gd name="connsiteY1" fmla="*/ 7272 h 3548816"/>
              <a:gd name="connsiteX2" fmla="*/ 9152826 w 9152826"/>
              <a:gd name="connsiteY2" fmla="*/ 3548816 h 3548816"/>
              <a:gd name="connsiteX3" fmla="*/ 4110924 w 9152826"/>
              <a:gd name="connsiteY3" fmla="*/ 3546520 h 3548816"/>
              <a:gd name="connsiteX4" fmla="*/ 4111450 w 9152826"/>
              <a:gd name="connsiteY4" fmla="*/ 2970996 h 3548816"/>
              <a:gd name="connsiteX5" fmla="*/ 0 w 9152826"/>
              <a:gd name="connsiteY5" fmla="*/ 2970369 h 3548816"/>
              <a:gd name="connsiteX6" fmla="*/ 1529 w 9152826"/>
              <a:gd name="connsiteY6" fmla="*/ 0 h 3548816"/>
              <a:gd name="connsiteX0" fmla="*/ 1529 w 9152826"/>
              <a:gd name="connsiteY0" fmla="*/ 0 h 3548816"/>
              <a:gd name="connsiteX1" fmla="*/ 9148027 w 9152826"/>
              <a:gd name="connsiteY1" fmla="*/ 7272 h 3548816"/>
              <a:gd name="connsiteX2" fmla="*/ 9152826 w 9152826"/>
              <a:gd name="connsiteY2" fmla="*/ 3548816 h 3548816"/>
              <a:gd name="connsiteX3" fmla="*/ 4110924 w 9152826"/>
              <a:gd name="connsiteY3" fmla="*/ 3546520 h 3548816"/>
              <a:gd name="connsiteX4" fmla="*/ 4111450 w 9152826"/>
              <a:gd name="connsiteY4" fmla="*/ 2970996 h 3548816"/>
              <a:gd name="connsiteX5" fmla="*/ 0 w 9152826"/>
              <a:gd name="connsiteY5" fmla="*/ 2970369 h 3548816"/>
              <a:gd name="connsiteX6" fmla="*/ 1529 w 9152826"/>
              <a:gd name="connsiteY6" fmla="*/ 0 h 354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826" h="3548816">
                <a:moveTo>
                  <a:pt x="1529" y="0"/>
                </a:moveTo>
                <a:lnTo>
                  <a:pt x="9148027" y="7272"/>
                </a:lnTo>
                <a:cubicBezTo>
                  <a:pt x="9149614" y="1286004"/>
                  <a:pt x="9151239" y="2270084"/>
                  <a:pt x="9152826" y="3548816"/>
                </a:cubicBezTo>
                <a:lnTo>
                  <a:pt x="4110924" y="3546520"/>
                </a:lnTo>
                <a:cubicBezTo>
                  <a:pt x="4112369" y="3458403"/>
                  <a:pt x="4110005" y="3059113"/>
                  <a:pt x="4111450" y="2970996"/>
                </a:cubicBezTo>
                <a:lnTo>
                  <a:pt x="0" y="2970369"/>
                </a:lnTo>
                <a:cubicBezTo>
                  <a:pt x="1445" y="1794693"/>
                  <a:pt x="84" y="1175676"/>
                  <a:pt x="1529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indent="0">
              <a:buNone/>
              <a:tabLst>
                <a:tab pos="806450" algn="l"/>
              </a:tabLst>
              <a:defRPr sz="2000">
                <a:latin typeface="BMW Type Global Pro Regular" pitchFamily="2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  <p:pic>
        <p:nvPicPr>
          <p:cNvPr id="1026" name="Picture 2" descr="T:\Plant Communication\Department only\11 BMW Group CI\BMW Logo\灰背景模块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293696"/>
            <a:ext cx="2114551" cy="104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606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082" y="3546915"/>
            <a:ext cx="8218866" cy="9168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66" y="4676038"/>
            <a:ext cx="8209709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70" y="2673374"/>
            <a:ext cx="2508548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>
                <a:latin typeface="BMW Group Condensed" pitchFamily="34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9866" y="-6717"/>
            <a:ext cx="9165884" cy="3039930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647372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647372 h 3720338"/>
              <a:gd name="connsiteX0" fmla="*/ 1529 w 9154707"/>
              <a:gd name="connsiteY0" fmla="*/ 0 h 3072966"/>
              <a:gd name="connsiteX1" fmla="*/ 9154377 w 9154707"/>
              <a:gd name="connsiteY1" fmla="*/ 51367 h 3072966"/>
              <a:gd name="connsiteX2" fmla="*/ 9152826 w 9154707"/>
              <a:gd name="connsiteY2" fmla="*/ 3071972 h 3072966"/>
              <a:gd name="connsiteX3" fmla="*/ 3598741 w 9154707"/>
              <a:gd name="connsiteY3" fmla="*/ 3072966 h 3072966"/>
              <a:gd name="connsiteX4" fmla="*/ 3601621 w 9154707"/>
              <a:gd name="connsiteY4" fmla="*/ 2494619 h 3072966"/>
              <a:gd name="connsiteX5" fmla="*/ 0 w 9154707"/>
              <a:gd name="connsiteY5" fmla="*/ 2493525 h 3072966"/>
              <a:gd name="connsiteX6" fmla="*/ 1529 w 9154707"/>
              <a:gd name="connsiteY6" fmla="*/ 0 h 3072966"/>
              <a:gd name="connsiteX0" fmla="*/ 1529 w 9152826"/>
              <a:gd name="connsiteY0" fmla="*/ 138414 h 3211380"/>
              <a:gd name="connsiteX1" fmla="*/ 9145751 w 9152826"/>
              <a:gd name="connsiteY1" fmla="*/ 0 h 3211380"/>
              <a:gd name="connsiteX2" fmla="*/ 9152826 w 9152826"/>
              <a:gd name="connsiteY2" fmla="*/ 3210386 h 3211380"/>
              <a:gd name="connsiteX3" fmla="*/ 3598741 w 9152826"/>
              <a:gd name="connsiteY3" fmla="*/ 3211380 h 3211380"/>
              <a:gd name="connsiteX4" fmla="*/ 3601621 w 9152826"/>
              <a:gd name="connsiteY4" fmla="*/ 2633033 h 3211380"/>
              <a:gd name="connsiteX5" fmla="*/ 0 w 9152826"/>
              <a:gd name="connsiteY5" fmla="*/ 2631939 h 3211380"/>
              <a:gd name="connsiteX6" fmla="*/ 1529 w 9152826"/>
              <a:gd name="connsiteY6" fmla="*/ 138414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3608862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4669"/>
              <a:gd name="connsiteX1" fmla="*/ 9152992 w 9160067"/>
              <a:gd name="connsiteY1" fmla="*/ 0 h 3214669"/>
              <a:gd name="connsiteX2" fmla="*/ 9160067 w 9160067"/>
              <a:gd name="connsiteY2" fmla="*/ 3210386 h 3214669"/>
              <a:gd name="connsiteX3" fmla="*/ 4109231 w 9160067"/>
              <a:gd name="connsiteY3" fmla="*/ 3214669 h 3214669"/>
              <a:gd name="connsiteX4" fmla="*/ 4112111 w 9160067"/>
              <a:gd name="connsiteY4" fmla="*/ 2633033 h 3214669"/>
              <a:gd name="connsiteX5" fmla="*/ 7241 w 9160067"/>
              <a:gd name="connsiteY5" fmla="*/ 2631939 h 3214669"/>
              <a:gd name="connsiteX6" fmla="*/ 143 w 9160067"/>
              <a:gd name="connsiteY6" fmla="*/ 392 h 3214669"/>
              <a:gd name="connsiteX0" fmla="*/ 143 w 9160067"/>
              <a:gd name="connsiteY0" fmla="*/ 392 h 3217958"/>
              <a:gd name="connsiteX1" fmla="*/ 9152992 w 9160067"/>
              <a:gd name="connsiteY1" fmla="*/ 0 h 3217958"/>
              <a:gd name="connsiteX2" fmla="*/ 9160067 w 9160067"/>
              <a:gd name="connsiteY2" fmla="*/ 3210386 h 3217958"/>
              <a:gd name="connsiteX3" fmla="*/ 4112520 w 9160067"/>
              <a:gd name="connsiteY3" fmla="*/ 3217958 h 3217958"/>
              <a:gd name="connsiteX4" fmla="*/ 4112111 w 9160067"/>
              <a:gd name="connsiteY4" fmla="*/ 2633033 h 3217958"/>
              <a:gd name="connsiteX5" fmla="*/ 7241 w 9160067"/>
              <a:gd name="connsiteY5" fmla="*/ 2631939 h 3217958"/>
              <a:gd name="connsiteX6" fmla="*/ 143 w 9160067"/>
              <a:gd name="connsiteY6" fmla="*/ 392 h 3217958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17184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171842 h 3211380"/>
              <a:gd name="connsiteX0" fmla="*/ 143 w 9160067"/>
              <a:gd name="connsiteY0" fmla="*/ 2416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241692 h 3211380"/>
              <a:gd name="connsiteX0" fmla="*/ 143 w 9160067"/>
              <a:gd name="connsiteY0" fmla="*/ 18454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184542 h 3211380"/>
              <a:gd name="connsiteX0" fmla="*/ 143 w 9160067"/>
              <a:gd name="connsiteY0" fmla="*/ 19442 h 3046280"/>
              <a:gd name="connsiteX1" fmla="*/ 9159342 w 9160067"/>
              <a:gd name="connsiteY1" fmla="*/ 0 h 3046280"/>
              <a:gd name="connsiteX2" fmla="*/ 9160067 w 9160067"/>
              <a:gd name="connsiteY2" fmla="*/ 3045286 h 3046280"/>
              <a:gd name="connsiteX3" fmla="*/ 4115809 w 9160067"/>
              <a:gd name="connsiteY3" fmla="*/ 3046280 h 3046280"/>
              <a:gd name="connsiteX4" fmla="*/ 4112111 w 9160067"/>
              <a:gd name="connsiteY4" fmla="*/ 2467933 h 3046280"/>
              <a:gd name="connsiteX5" fmla="*/ 7241 w 9160067"/>
              <a:gd name="connsiteY5" fmla="*/ 2466839 h 3046280"/>
              <a:gd name="connsiteX6" fmla="*/ 143 w 9160067"/>
              <a:gd name="connsiteY6" fmla="*/ 19442 h 3046280"/>
              <a:gd name="connsiteX0" fmla="*/ 143 w 9165884"/>
              <a:gd name="connsiteY0" fmla="*/ 0 h 3026838"/>
              <a:gd name="connsiteX1" fmla="*/ 9165692 w 9165884"/>
              <a:gd name="connsiteY1" fmla="*/ 50408 h 3026838"/>
              <a:gd name="connsiteX2" fmla="*/ 9160067 w 9165884"/>
              <a:gd name="connsiteY2" fmla="*/ 3025844 h 3026838"/>
              <a:gd name="connsiteX3" fmla="*/ 4115809 w 9165884"/>
              <a:gd name="connsiteY3" fmla="*/ 3026838 h 3026838"/>
              <a:gd name="connsiteX4" fmla="*/ 4112111 w 9165884"/>
              <a:gd name="connsiteY4" fmla="*/ 2448491 h 3026838"/>
              <a:gd name="connsiteX5" fmla="*/ 7241 w 9165884"/>
              <a:gd name="connsiteY5" fmla="*/ 2447397 h 3026838"/>
              <a:gd name="connsiteX6" fmla="*/ 143 w 9165884"/>
              <a:gd name="connsiteY6" fmla="*/ 0 h 3026838"/>
              <a:gd name="connsiteX0" fmla="*/ 143 w 9165884"/>
              <a:gd name="connsiteY0" fmla="*/ 13092 h 3039930"/>
              <a:gd name="connsiteX1" fmla="*/ 9165692 w 9165884"/>
              <a:gd name="connsiteY1" fmla="*/ 0 h 3039930"/>
              <a:gd name="connsiteX2" fmla="*/ 9160067 w 9165884"/>
              <a:gd name="connsiteY2" fmla="*/ 3038936 h 3039930"/>
              <a:gd name="connsiteX3" fmla="*/ 4115809 w 9165884"/>
              <a:gd name="connsiteY3" fmla="*/ 3039930 h 3039930"/>
              <a:gd name="connsiteX4" fmla="*/ 4112111 w 9165884"/>
              <a:gd name="connsiteY4" fmla="*/ 2461583 h 3039930"/>
              <a:gd name="connsiteX5" fmla="*/ 7241 w 9165884"/>
              <a:gd name="connsiteY5" fmla="*/ 2460489 h 3039930"/>
              <a:gd name="connsiteX6" fmla="*/ 143 w 9165884"/>
              <a:gd name="connsiteY6" fmla="*/ 13092 h 3039930"/>
              <a:gd name="connsiteX0" fmla="*/ 143 w 9165884"/>
              <a:gd name="connsiteY0" fmla="*/ 2334 h 3039930"/>
              <a:gd name="connsiteX1" fmla="*/ 9165692 w 9165884"/>
              <a:gd name="connsiteY1" fmla="*/ 0 h 3039930"/>
              <a:gd name="connsiteX2" fmla="*/ 9160067 w 9165884"/>
              <a:gd name="connsiteY2" fmla="*/ 3038936 h 3039930"/>
              <a:gd name="connsiteX3" fmla="*/ 4115809 w 9165884"/>
              <a:gd name="connsiteY3" fmla="*/ 3039930 h 3039930"/>
              <a:gd name="connsiteX4" fmla="*/ 4112111 w 9165884"/>
              <a:gd name="connsiteY4" fmla="*/ 2461583 h 3039930"/>
              <a:gd name="connsiteX5" fmla="*/ 7241 w 9165884"/>
              <a:gd name="connsiteY5" fmla="*/ 2460489 h 3039930"/>
              <a:gd name="connsiteX6" fmla="*/ 143 w 9165884"/>
              <a:gd name="connsiteY6" fmla="*/ 2334 h 303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884" h="3039930">
                <a:moveTo>
                  <a:pt x="143" y="2334"/>
                </a:moveTo>
                <a:lnTo>
                  <a:pt x="9165692" y="0"/>
                </a:lnTo>
                <a:cubicBezTo>
                  <a:pt x="9167279" y="1278732"/>
                  <a:pt x="9158480" y="1760204"/>
                  <a:pt x="9160067" y="3038936"/>
                </a:cubicBezTo>
                <a:lnTo>
                  <a:pt x="4115809" y="3039930"/>
                </a:lnTo>
                <a:cubicBezTo>
                  <a:pt x="4117254" y="2951813"/>
                  <a:pt x="4110666" y="2549700"/>
                  <a:pt x="4112111" y="2461583"/>
                </a:cubicBezTo>
                <a:lnTo>
                  <a:pt x="7241" y="2460489"/>
                </a:lnTo>
                <a:cubicBezTo>
                  <a:pt x="8686" y="1284813"/>
                  <a:pt x="-1302" y="1178010"/>
                  <a:pt x="143" y="2334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indent="0">
              <a:buNone/>
              <a:defRPr sz="2000">
                <a:latin typeface="BMW Type Global Pro Regular" pitchFamily="2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  <p:pic>
        <p:nvPicPr>
          <p:cNvPr id="8" name="Picture 2" descr="T:\Plant Communication\Department only\11 BMW Group CI\BMW Logo\灰背景模块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293696"/>
            <a:ext cx="2114551" cy="104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37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9617" y="1720052"/>
            <a:ext cx="3573201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586" y="341559"/>
            <a:ext cx="8218362" cy="5814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965584"/>
            <a:ext cx="8206635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pic>
        <p:nvPicPr>
          <p:cNvPr id="7" name="Picture 2" descr="T:\Plant Communication\Department only\11 BMW Group CI\BMW Logo\灰背景模块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293696"/>
            <a:ext cx="2114551" cy="104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471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9617" y="2227503"/>
            <a:ext cx="3573201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586" y="341559"/>
            <a:ext cx="8218362" cy="10985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470169"/>
            <a:ext cx="8206635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pic>
        <p:nvPicPr>
          <p:cNvPr id="7" name="Picture 2" descr="T:\Plant Communication\Department only\11 BMW Group CI\BMW Logo\灰背景模块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293696"/>
            <a:ext cx="2114551" cy="104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339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de-DE" sz="2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28679"/>
            <a:ext cx="8208962" cy="4861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de-DE" sz="2400" smtClean="0"/>
            </a:lvl1pPr>
            <a:lvl2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63341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349375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352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082" y="3546915"/>
            <a:ext cx="8218866" cy="9168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66" y="4676038"/>
            <a:ext cx="8209709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70" y="2673374"/>
            <a:ext cx="2508548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>
                <a:latin typeface="BMW Group Condensed" pitchFamily="34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9866" y="-6717"/>
            <a:ext cx="9165884" cy="3039930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647372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647372 h 3720338"/>
              <a:gd name="connsiteX0" fmla="*/ 1529 w 9154707"/>
              <a:gd name="connsiteY0" fmla="*/ 0 h 3072966"/>
              <a:gd name="connsiteX1" fmla="*/ 9154377 w 9154707"/>
              <a:gd name="connsiteY1" fmla="*/ 51367 h 3072966"/>
              <a:gd name="connsiteX2" fmla="*/ 9152826 w 9154707"/>
              <a:gd name="connsiteY2" fmla="*/ 3071972 h 3072966"/>
              <a:gd name="connsiteX3" fmla="*/ 3598741 w 9154707"/>
              <a:gd name="connsiteY3" fmla="*/ 3072966 h 3072966"/>
              <a:gd name="connsiteX4" fmla="*/ 3601621 w 9154707"/>
              <a:gd name="connsiteY4" fmla="*/ 2494619 h 3072966"/>
              <a:gd name="connsiteX5" fmla="*/ 0 w 9154707"/>
              <a:gd name="connsiteY5" fmla="*/ 2493525 h 3072966"/>
              <a:gd name="connsiteX6" fmla="*/ 1529 w 9154707"/>
              <a:gd name="connsiteY6" fmla="*/ 0 h 3072966"/>
              <a:gd name="connsiteX0" fmla="*/ 1529 w 9152826"/>
              <a:gd name="connsiteY0" fmla="*/ 138414 h 3211380"/>
              <a:gd name="connsiteX1" fmla="*/ 9145751 w 9152826"/>
              <a:gd name="connsiteY1" fmla="*/ 0 h 3211380"/>
              <a:gd name="connsiteX2" fmla="*/ 9152826 w 9152826"/>
              <a:gd name="connsiteY2" fmla="*/ 3210386 h 3211380"/>
              <a:gd name="connsiteX3" fmla="*/ 3598741 w 9152826"/>
              <a:gd name="connsiteY3" fmla="*/ 3211380 h 3211380"/>
              <a:gd name="connsiteX4" fmla="*/ 3601621 w 9152826"/>
              <a:gd name="connsiteY4" fmla="*/ 2633033 h 3211380"/>
              <a:gd name="connsiteX5" fmla="*/ 0 w 9152826"/>
              <a:gd name="connsiteY5" fmla="*/ 2631939 h 3211380"/>
              <a:gd name="connsiteX6" fmla="*/ 1529 w 9152826"/>
              <a:gd name="connsiteY6" fmla="*/ 138414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3608862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4669"/>
              <a:gd name="connsiteX1" fmla="*/ 9152992 w 9160067"/>
              <a:gd name="connsiteY1" fmla="*/ 0 h 3214669"/>
              <a:gd name="connsiteX2" fmla="*/ 9160067 w 9160067"/>
              <a:gd name="connsiteY2" fmla="*/ 3210386 h 3214669"/>
              <a:gd name="connsiteX3" fmla="*/ 4109231 w 9160067"/>
              <a:gd name="connsiteY3" fmla="*/ 3214669 h 3214669"/>
              <a:gd name="connsiteX4" fmla="*/ 4112111 w 9160067"/>
              <a:gd name="connsiteY4" fmla="*/ 2633033 h 3214669"/>
              <a:gd name="connsiteX5" fmla="*/ 7241 w 9160067"/>
              <a:gd name="connsiteY5" fmla="*/ 2631939 h 3214669"/>
              <a:gd name="connsiteX6" fmla="*/ 143 w 9160067"/>
              <a:gd name="connsiteY6" fmla="*/ 392 h 3214669"/>
              <a:gd name="connsiteX0" fmla="*/ 143 w 9160067"/>
              <a:gd name="connsiteY0" fmla="*/ 392 h 3217958"/>
              <a:gd name="connsiteX1" fmla="*/ 9152992 w 9160067"/>
              <a:gd name="connsiteY1" fmla="*/ 0 h 3217958"/>
              <a:gd name="connsiteX2" fmla="*/ 9160067 w 9160067"/>
              <a:gd name="connsiteY2" fmla="*/ 3210386 h 3217958"/>
              <a:gd name="connsiteX3" fmla="*/ 4112520 w 9160067"/>
              <a:gd name="connsiteY3" fmla="*/ 3217958 h 3217958"/>
              <a:gd name="connsiteX4" fmla="*/ 4112111 w 9160067"/>
              <a:gd name="connsiteY4" fmla="*/ 2633033 h 3217958"/>
              <a:gd name="connsiteX5" fmla="*/ 7241 w 9160067"/>
              <a:gd name="connsiteY5" fmla="*/ 2631939 h 3217958"/>
              <a:gd name="connsiteX6" fmla="*/ 143 w 9160067"/>
              <a:gd name="connsiteY6" fmla="*/ 392 h 3217958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17184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171842 h 3211380"/>
              <a:gd name="connsiteX0" fmla="*/ 143 w 9160067"/>
              <a:gd name="connsiteY0" fmla="*/ 2416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241692 h 3211380"/>
              <a:gd name="connsiteX0" fmla="*/ 143 w 9160067"/>
              <a:gd name="connsiteY0" fmla="*/ 18454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184542 h 3211380"/>
              <a:gd name="connsiteX0" fmla="*/ 143 w 9160067"/>
              <a:gd name="connsiteY0" fmla="*/ 19442 h 3046280"/>
              <a:gd name="connsiteX1" fmla="*/ 9159342 w 9160067"/>
              <a:gd name="connsiteY1" fmla="*/ 0 h 3046280"/>
              <a:gd name="connsiteX2" fmla="*/ 9160067 w 9160067"/>
              <a:gd name="connsiteY2" fmla="*/ 3045286 h 3046280"/>
              <a:gd name="connsiteX3" fmla="*/ 4115809 w 9160067"/>
              <a:gd name="connsiteY3" fmla="*/ 3046280 h 3046280"/>
              <a:gd name="connsiteX4" fmla="*/ 4112111 w 9160067"/>
              <a:gd name="connsiteY4" fmla="*/ 2467933 h 3046280"/>
              <a:gd name="connsiteX5" fmla="*/ 7241 w 9160067"/>
              <a:gd name="connsiteY5" fmla="*/ 2466839 h 3046280"/>
              <a:gd name="connsiteX6" fmla="*/ 143 w 9160067"/>
              <a:gd name="connsiteY6" fmla="*/ 19442 h 3046280"/>
              <a:gd name="connsiteX0" fmla="*/ 143 w 9165884"/>
              <a:gd name="connsiteY0" fmla="*/ 0 h 3026838"/>
              <a:gd name="connsiteX1" fmla="*/ 9165692 w 9165884"/>
              <a:gd name="connsiteY1" fmla="*/ 50408 h 3026838"/>
              <a:gd name="connsiteX2" fmla="*/ 9160067 w 9165884"/>
              <a:gd name="connsiteY2" fmla="*/ 3025844 h 3026838"/>
              <a:gd name="connsiteX3" fmla="*/ 4115809 w 9165884"/>
              <a:gd name="connsiteY3" fmla="*/ 3026838 h 3026838"/>
              <a:gd name="connsiteX4" fmla="*/ 4112111 w 9165884"/>
              <a:gd name="connsiteY4" fmla="*/ 2448491 h 3026838"/>
              <a:gd name="connsiteX5" fmla="*/ 7241 w 9165884"/>
              <a:gd name="connsiteY5" fmla="*/ 2447397 h 3026838"/>
              <a:gd name="connsiteX6" fmla="*/ 143 w 9165884"/>
              <a:gd name="connsiteY6" fmla="*/ 0 h 3026838"/>
              <a:gd name="connsiteX0" fmla="*/ 143 w 9165884"/>
              <a:gd name="connsiteY0" fmla="*/ 13092 h 3039930"/>
              <a:gd name="connsiteX1" fmla="*/ 9165692 w 9165884"/>
              <a:gd name="connsiteY1" fmla="*/ 0 h 3039930"/>
              <a:gd name="connsiteX2" fmla="*/ 9160067 w 9165884"/>
              <a:gd name="connsiteY2" fmla="*/ 3038936 h 3039930"/>
              <a:gd name="connsiteX3" fmla="*/ 4115809 w 9165884"/>
              <a:gd name="connsiteY3" fmla="*/ 3039930 h 3039930"/>
              <a:gd name="connsiteX4" fmla="*/ 4112111 w 9165884"/>
              <a:gd name="connsiteY4" fmla="*/ 2461583 h 3039930"/>
              <a:gd name="connsiteX5" fmla="*/ 7241 w 9165884"/>
              <a:gd name="connsiteY5" fmla="*/ 2460489 h 3039930"/>
              <a:gd name="connsiteX6" fmla="*/ 143 w 9165884"/>
              <a:gd name="connsiteY6" fmla="*/ 13092 h 3039930"/>
              <a:gd name="connsiteX0" fmla="*/ 143 w 9165884"/>
              <a:gd name="connsiteY0" fmla="*/ 2334 h 3039930"/>
              <a:gd name="connsiteX1" fmla="*/ 9165692 w 9165884"/>
              <a:gd name="connsiteY1" fmla="*/ 0 h 3039930"/>
              <a:gd name="connsiteX2" fmla="*/ 9160067 w 9165884"/>
              <a:gd name="connsiteY2" fmla="*/ 3038936 h 3039930"/>
              <a:gd name="connsiteX3" fmla="*/ 4115809 w 9165884"/>
              <a:gd name="connsiteY3" fmla="*/ 3039930 h 3039930"/>
              <a:gd name="connsiteX4" fmla="*/ 4112111 w 9165884"/>
              <a:gd name="connsiteY4" fmla="*/ 2461583 h 3039930"/>
              <a:gd name="connsiteX5" fmla="*/ 7241 w 9165884"/>
              <a:gd name="connsiteY5" fmla="*/ 2460489 h 3039930"/>
              <a:gd name="connsiteX6" fmla="*/ 143 w 9165884"/>
              <a:gd name="connsiteY6" fmla="*/ 2334 h 303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884" h="3039930">
                <a:moveTo>
                  <a:pt x="143" y="2334"/>
                </a:moveTo>
                <a:lnTo>
                  <a:pt x="9165692" y="0"/>
                </a:lnTo>
                <a:cubicBezTo>
                  <a:pt x="9167279" y="1278732"/>
                  <a:pt x="9158480" y="1760204"/>
                  <a:pt x="9160067" y="3038936"/>
                </a:cubicBezTo>
                <a:lnTo>
                  <a:pt x="4115809" y="3039930"/>
                </a:lnTo>
                <a:cubicBezTo>
                  <a:pt x="4117254" y="2951813"/>
                  <a:pt x="4110666" y="2549700"/>
                  <a:pt x="4112111" y="2461583"/>
                </a:cubicBezTo>
                <a:lnTo>
                  <a:pt x="7241" y="2460489"/>
                </a:lnTo>
                <a:cubicBezTo>
                  <a:pt x="8686" y="1284813"/>
                  <a:pt x="-1302" y="1178010"/>
                  <a:pt x="143" y="2334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indent="0">
              <a:buNone/>
              <a:defRPr sz="2000">
                <a:latin typeface="BMW Type Global Pro Regular" pitchFamily="2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  <p:pic>
        <p:nvPicPr>
          <p:cNvPr id="8" name="Picture 2" descr="T:\Plant Communication\Department only\11 BMW Group CI\BMW Logo\灰背景模块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293696"/>
            <a:ext cx="2114551" cy="104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841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39833"/>
            <a:ext cx="8208962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de-DE" sz="2000" smtClean="0"/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  <p:extLst>
      <p:ext uri="{BB962C8B-B14F-4D97-AF65-F5344CB8AC3E}">
        <p14:creationId xmlns="" xmlns:p14="http://schemas.microsoft.com/office/powerpoint/2010/main" val="41841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29877"/>
            <a:ext cx="8208962" cy="487156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lang="de-DE" sz="2400" smtClean="0"/>
            </a:lvl1pPr>
            <a:lvl2pPr marL="715963" indent="-284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1077913" indent="-2762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14319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79387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1579556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41417"/>
            <a:ext cx="8208962" cy="4884796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lang="de-DE" sz="2000" smtClean="0"/>
            </a:lvl1pPr>
            <a:lvl2pPr marL="450850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1762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262063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637831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1701800"/>
            <a:ext cx="9144001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  <p:extLst>
      <p:ext uri="{BB962C8B-B14F-4D97-AF65-F5344CB8AC3E}">
        <p14:creationId xmlns="" xmlns:p14="http://schemas.microsoft.com/office/powerpoint/2010/main" val="3691331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1701800"/>
            <a:ext cx="9144001" cy="515620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  <p:extLst>
      <p:ext uri="{BB962C8B-B14F-4D97-AF65-F5344CB8AC3E}">
        <p14:creationId xmlns="" xmlns:p14="http://schemas.microsoft.com/office/powerpoint/2010/main" val="363143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isual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-1837" y="1697783"/>
            <a:ext cx="4566467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82548" y="1697783"/>
            <a:ext cx="4573588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4487291"/>
            <a:ext cx="3924300" cy="2038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de-DE" sz="1400"/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80490" y="4487291"/>
            <a:ext cx="4028145" cy="2038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  <p:extLst>
      <p:ext uri="{BB962C8B-B14F-4D97-AF65-F5344CB8AC3E}">
        <p14:creationId xmlns="" xmlns:p14="http://schemas.microsoft.com/office/powerpoint/2010/main" val="198873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7" y="1637401"/>
            <a:ext cx="3925887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" y="1701800"/>
            <a:ext cx="4573586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  <p:extLst>
      <p:ext uri="{BB962C8B-B14F-4D97-AF65-F5344CB8AC3E}">
        <p14:creationId xmlns="" xmlns:p14="http://schemas.microsoft.com/office/powerpoint/2010/main" val="4042830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7" y="1913433"/>
            <a:ext cx="3925887" cy="4444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" y="1971675"/>
            <a:ext cx="4573586" cy="42830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  <p:extLst>
      <p:ext uri="{BB962C8B-B14F-4D97-AF65-F5344CB8AC3E}">
        <p14:creationId xmlns="" xmlns:p14="http://schemas.microsoft.com/office/powerpoint/2010/main" val="2218978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88" y="133350"/>
            <a:ext cx="7656512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7067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9617" y="1720052"/>
            <a:ext cx="3573201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586" y="341559"/>
            <a:ext cx="8218362" cy="5814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965584"/>
            <a:ext cx="8206635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pic>
        <p:nvPicPr>
          <p:cNvPr id="7" name="Picture 2" descr="T:\Plant Communication\Department only\11 BMW Group CI\BMW Logo\灰背景模块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293696"/>
            <a:ext cx="2114551" cy="104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93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9617" y="2227503"/>
            <a:ext cx="3573201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6586" y="341559"/>
            <a:ext cx="8218362" cy="10985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470169"/>
            <a:ext cx="8206635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pic>
        <p:nvPicPr>
          <p:cNvPr id="7" name="Picture 2" descr="T:\Plant Communication\Department only\11 BMW Group CI\BMW Logo\灰背景模块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293696"/>
            <a:ext cx="2114551" cy="104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403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Topic, department, date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de-DE" sz="2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28679"/>
            <a:ext cx="8208962" cy="4861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de-DE" sz="2400" smtClean="0"/>
            </a:lvl1pPr>
            <a:lvl2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63341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349375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Topic, department, date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39833"/>
            <a:ext cx="8208962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de-DE" sz="2000" smtClean="0"/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Topic, department, date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29877"/>
            <a:ext cx="8208962" cy="487156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lang="de-DE" sz="2400" smtClean="0"/>
            </a:lvl1pPr>
            <a:lvl2pPr marL="715963" indent="-284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1077913" indent="-2762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14319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79387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Topic, department, date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41417"/>
            <a:ext cx="8208962" cy="4884796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lang="de-DE" sz="2000" smtClean="0"/>
            </a:lvl1pPr>
            <a:lvl2pPr marL="450850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1762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262063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Topic, department, date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9687" y="403225"/>
            <a:ext cx="8217588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1701800"/>
            <a:ext cx="9144001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6526213"/>
            <a:ext cx="2895600" cy="331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Topic, department, date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53200" y="6528871"/>
            <a:ext cx="2124075" cy="3291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38291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5" r:id="rId2"/>
    <p:sldLayoutId id="2147483696" r:id="rId3"/>
    <p:sldLayoutId id="2147483672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1" r:id="rId10"/>
    <p:sldLayoutId id="2147483711" r:id="rId11"/>
    <p:sldLayoutId id="2147483712" r:id="rId12"/>
    <p:sldLayoutId id="2147483713" r:id="rId13"/>
    <p:sldLayoutId id="214748376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8313" y="6526213"/>
            <a:ext cx="2895600" cy="331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53200" y="6528871"/>
            <a:ext cx="2124075" cy="3291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75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3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___2.xls"/><Relationship Id="rId4" Type="http://schemas.openxmlformats.org/officeDocument/2006/relationships/oleObject" Target="../embeddings/Microsoft_Office_Excel_97-2003____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2"/>
          <p:cNvSpPr txBox="1">
            <a:spLocks noChangeArrowheads="1"/>
          </p:cNvSpPr>
          <p:nvPr/>
        </p:nvSpPr>
        <p:spPr bwMode="auto">
          <a:xfrm>
            <a:off x="4484688" y="3454400"/>
            <a:ext cx="1841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zh-CN" sz="1800" b="1" dirty="0">
              <a:solidFill>
                <a:srgbClr val="000000"/>
              </a:solidFill>
            </a:endParaRPr>
          </a:p>
        </p:txBody>
      </p:sp>
      <p:sp>
        <p:nvSpPr>
          <p:cNvPr id="23558" name="Rectangle 70"/>
          <p:cNvSpPr>
            <a:spLocks noChangeArrowheads="1"/>
          </p:cNvSpPr>
          <p:nvPr/>
        </p:nvSpPr>
        <p:spPr bwMode="auto">
          <a:xfrm>
            <a:off x="8232775" y="5494338"/>
            <a:ext cx="884238" cy="5428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8000"/>
              </a:lnSpc>
            </a:pPr>
            <a:endParaRPr lang="de-DE" sz="600" b="1" dirty="0">
              <a:solidFill>
                <a:srgbClr val="000000"/>
              </a:solidFill>
              <a:latin typeface="BMWType V2 Light" pitchFamily="2" charset="0"/>
              <a:ea typeface="宋体" pitchFamily="2" charset="-122"/>
            </a:endParaRPr>
          </a:p>
          <a:p>
            <a:pPr algn="ctr" eaLnBrk="0" hangingPunct="0">
              <a:lnSpc>
                <a:spcPct val="98000"/>
              </a:lnSpc>
            </a:pPr>
            <a:endParaRPr lang="de-DE" sz="600" b="1" dirty="0">
              <a:solidFill>
                <a:srgbClr val="000000"/>
              </a:solidFill>
              <a:latin typeface="BMWType V2 Light" pitchFamily="2" charset="0"/>
              <a:ea typeface="宋体" pitchFamily="2" charset="-122"/>
            </a:endParaRPr>
          </a:p>
          <a:p>
            <a:pPr algn="ctr" eaLnBrk="0" hangingPunct="0">
              <a:lnSpc>
                <a:spcPct val="98000"/>
              </a:lnSpc>
            </a:pPr>
            <a:endParaRPr lang="de-DE" sz="600" b="1" dirty="0">
              <a:solidFill>
                <a:srgbClr val="000000"/>
              </a:solidFill>
              <a:latin typeface="BMWType V2 Light" pitchFamily="2" charset="0"/>
              <a:ea typeface="宋体" pitchFamily="2" charset="-122"/>
            </a:endParaRPr>
          </a:p>
          <a:p>
            <a:pPr algn="ctr" eaLnBrk="0" hangingPunct="0">
              <a:lnSpc>
                <a:spcPct val="98000"/>
              </a:lnSpc>
            </a:pPr>
            <a:endParaRPr lang="de-DE" sz="600" b="1" dirty="0">
              <a:solidFill>
                <a:srgbClr val="000000"/>
              </a:solidFill>
              <a:latin typeface="BMWType V2 Light" pitchFamily="2" charset="0"/>
              <a:ea typeface="宋体" pitchFamily="2" charset="-122"/>
            </a:endParaRPr>
          </a:p>
          <a:p>
            <a:pPr algn="ctr" eaLnBrk="0" hangingPunct="0">
              <a:lnSpc>
                <a:spcPct val="98000"/>
              </a:lnSpc>
            </a:pPr>
            <a:endParaRPr lang="de-DE" sz="600" b="1" dirty="0">
              <a:solidFill>
                <a:srgbClr val="000000"/>
              </a:solidFill>
              <a:latin typeface="BMWType V2 Light" pitchFamily="2" charset="0"/>
              <a:ea typeface="宋体" pitchFamily="2" charset="-122"/>
            </a:endParaRPr>
          </a:p>
          <a:p>
            <a:pPr algn="ctr" eaLnBrk="0" hangingPunct="0">
              <a:lnSpc>
                <a:spcPct val="98000"/>
              </a:lnSpc>
            </a:pPr>
            <a:endParaRPr lang="de-DE" sz="600" b="1" dirty="0">
              <a:solidFill>
                <a:srgbClr val="000000"/>
              </a:solidFill>
              <a:latin typeface="BMWType V2 Light" pitchFamily="2" charset="0"/>
              <a:ea typeface="宋体" pitchFamily="2" charset="-122"/>
            </a:endParaRPr>
          </a:p>
        </p:txBody>
      </p:sp>
      <p:sp>
        <p:nvSpPr>
          <p:cNvPr id="20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6082" y="3546915"/>
            <a:ext cx="8687918" cy="916809"/>
          </a:xfrm>
        </p:spPr>
        <p:txBody>
          <a:bodyPr/>
          <a:lstStyle/>
          <a:p>
            <a:r>
              <a:rPr lang="en-US" sz="3200" dirty="0" smtClean="0"/>
              <a:t>Dry scrubber limestone filter new fc application report</a:t>
            </a:r>
            <a:endParaRPr lang="en-GB" sz="3200" dirty="0"/>
          </a:p>
        </p:txBody>
      </p:sp>
      <p:pic>
        <p:nvPicPr>
          <p:cNvPr id="18" name="Bildplatzhalter 6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"/>
          <a:stretch/>
        </p:blipFill>
        <p:spPr>
          <a:xfrm>
            <a:off x="-9866" y="-6717"/>
            <a:ext cx="9165884" cy="3039930"/>
          </a:xfrm>
        </p:spPr>
      </p:pic>
      <p:sp>
        <p:nvSpPr>
          <p:cNvPr id="9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467570" y="2673374"/>
            <a:ext cx="2508548" cy="319415"/>
          </a:xfrm>
        </p:spPr>
        <p:txBody>
          <a:bodyPr>
            <a:normAutofit/>
          </a:bodyPr>
          <a:lstStyle/>
          <a:p>
            <a:pPr marL="342900" lvl="0" indent="-342900" defTabSz="9175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latin typeface="BMWTypeCondensedRegular" pitchFamily="34" charset="0"/>
              </a:rPr>
              <a:t>BBT-T-31</a:t>
            </a:r>
            <a:r>
              <a:rPr lang="en-US" altLang="zh-CN" dirty="0" smtClean="0">
                <a:latin typeface="BMWTypeCondensedRegular" pitchFamily="34" charset="0"/>
              </a:rPr>
              <a:t>2</a:t>
            </a:r>
            <a:r>
              <a:rPr lang="en-GB" dirty="0" smtClean="0">
                <a:latin typeface="BMWTypeCondensedRegular" pitchFamily="34" charset="0"/>
              </a:rPr>
              <a:t>, Oct.</a:t>
            </a:r>
            <a:r>
              <a:rPr lang="en-US" dirty="0" smtClean="0">
                <a:latin typeface="BMWTypeCondensedRegular" pitchFamily="34" charset="0"/>
              </a:rPr>
              <a:t>27</a:t>
            </a:r>
            <a:r>
              <a:rPr lang="en-US" baseline="30000" dirty="0" smtClean="0">
                <a:latin typeface="BMWTypeCondensedRegular" pitchFamily="34" charset="0"/>
              </a:rPr>
              <a:t>th</a:t>
            </a:r>
            <a:r>
              <a:rPr lang="en-GB" altLang="zh-CN" dirty="0" smtClean="0">
                <a:latin typeface="BMWTypeCondensedRegular" pitchFamily="34" charset="0"/>
              </a:rPr>
              <a:t>, </a:t>
            </a:r>
            <a:r>
              <a:rPr lang="en-GB" dirty="0" smtClean="0">
                <a:latin typeface="BMWTypeCondensedRegular" pitchFamily="34" charset="0"/>
              </a:rPr>
              <a:t>2015</a:t>
            </a:r>
            <a:endParaRPr lang="en-GB" kern="0" dirty="0">
              <a:latin typeface="BMWTypeCondensedRegular" pitchFamily="34" charset="0"/>
            </a:endParaRPr>
          </a:p>
          <a:p>
            <a:pPr marL="342900" indent="-342900" defTabSz="91757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latin typeface="BMWTypeCondensedRegular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2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 dirty="0" smtClean="0">
                <a:solidFill>
                  <a:prstClr val="black"/>
                </a:solidFill>
              </a:rPr>
              <a:t>NT air filter new FC application report</a:t>
            </a:r>
            <a:r>
              <a:rPr lang="de-DE" altLang="zh-CN" dirty="0" smtClean="0">
                <a:solidFill>
                  <a:prstClr val="black"/>
                </a:solidFill>
              </a:rPr>
              <a:t>, BBT-T-312, 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11st. Aug.2015</a:t>
            </a:r>
            <a:endParaRPr lang="de-DE" altLang="zh-CN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7" name="Chevron 20"/>
          <p:cNvSpPr/>
          <p:nvPr/>
        </p:nvSpPr>
        <p:spPr>
          <a:xfrm>
            <a:off x="516746" y="989554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ACTION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WTypeCondensedRegular" pitchFamily="34" charset="0"/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403225"/>
            <a:ext cx="8217588" cy="960437"/>
          </a:xfrm>
        </p:spPr>
        <p:txBody>
          <a:bodyPr/>
          <a:lstStyle/>
          <a:p>
            <a:r>
              <a:rPr lang="en-US" dirty="0" smtClean="0"/>
              <a:t>NT air filter new fc application report</a:t>
            </a:r>
            <a:endParaRPr lang="en-GB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68313" y="1616149"/>
          <a:ext cx="8452398" cy="4561369"/>
        </p:xfrm>
        <a:graphic>
          <a:graphicData uri="http://schemas.openxmlformats.org/drawingml/2006/table">
            <a:tbl>
              <a:tblPr/>
              <a:tblGrid>
                <a:gridCol w="540622"/>
                <a:gridCol w="449132"/>
                <a:gridCol w="540622"/>
                <a:gridCol w="607159"/>
                <a:gridCol w="607159"/>
                <a:gridCol w="162186"/>
                <a:gridCol w="168424"/>
                <a:gridCol w="180900"/>
                <a:gridCol w="187138"/>
                <a:gridCol w="174662"/>
                <a:gridCol w="180900"/>
                <a:gridCol w="168424"/>
                <a:gridCol w="155948"/>
                <a:gridCol w="174662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168424"/>
                <a:gridCol w="449132"/>
              </a:tblGrid>
              <a:tr h="153075"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latin typeface="BMW Type Global Bold"/>
                        </a:rPr>
                        <a:t>BMW Brilliance Automotive Ltd</a:t>
                      </a:r>
                      <a:br>
                        <a:rPr lang="en-US" sz="500" b="1" i="0" u="none" strike="noStrike" dirty="0">
                          <a:latin typeface="BMW Type Global Bold"/>
                        </a:rPr>
                      </a:br>
                      <a:r>
                        <a:rPr lang="zh-CN" altLang="en-US" sz="500" b="1" i="0" u="none" strike="noStrike" dirty="0">
                          <a:latin typeface="宋体"/>
                        </a:rPr>
                        <a:t>华晨宝马</a:t>
                      </a:r>
                      <a:br>
                        <a:rPr lang="zh-CN" altLang="en-US" sz="500" b="1" i="0" u="none" strike="noStrike" dirty="0">
                          <a:latin typeface="宋体"/>
                        </a:rPr>
                      </a:br>
                      <a:r>
                        <a:rPr lang="zh-CN" altLang="en-US" sz="500" b="1" i="0" u="none" strike="noStrike" dirty="0">
                          <a:latin typeface="宋体"/>
                        </a:rPr>
                        <a:t>汽车有限公司</a:t>
                      </a:r>
                      <a:endParaRPr lang="zh-CN" altLang="en-US" sz="500" b="1" i="0" u="none" strike="noStrike" dirty="0">
                        <a:latin typeface="BMW Type Global Bold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gridSpan="28"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 dirty="0">
                          <a:latin typeface="+mj-ea"/>
                          <a:ea typeface="+mj-ea"/>
                        </a:rPr>
                        <a:t>生产期间压差 点检卡 </a:t>
                      </a:r>
                      <a:r>
                        <a:rPr lang="en-US" altLang="zh-CN" sz="800" b="1" i="0" u="none" strike="noStrike" dirty="0">
                          <a:latin typeface="+mj-ea"/>
                          <a:ea typeface="+mj-ea"/>
                        </a:rPr>
                        <a:t>_ BC</a:t>
                      </a:r>
                      <a:r>
                        <a:rPr lang="zh-CN" altLang="en-US" sz="800" b="1" i="0" u="none" strike="noStrike" dirty="0">
                          <a:latin typeface="+mj-ea"/>
                          <a:ea typeface="+mj-ea"/>
                        </a:rPr>
                        <a:t>干式文丘里</a:t>
                      </a:r>
                      <a:r>
                        <a:rPr lang="en-US" altLang="zh-CN" sz="800" b="1" i="0" u="none" strike="noStrike" dirty="0">
                          <a:latin typeface="+mj-ea"/>
                          <a:ea typeface="+mj-ea"/>
                        </a:rPr>
                        <a:t>FB011</a:t>
                      </a:r>
                      <a:endParaRPr lang="zh-CN" altLang="en-US" sz="800" b="1" i="0" u="none" strike="noStrike" dirty="0">
                        <a:latin typeface="+mj-ea"/>
                        <a:ea typeface="+mj-ea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No: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R-151-WI-BBTT31-001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307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8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Issue Date: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400" b="0" i="0" u="none" strike="noStrike" dirty="0">
                          <a:latin typeface="BMW Type Global Light"/>
                        </a:rPr>
                        <a:t>2014-05-30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307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8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Issue level: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400" b="0" i="0" u="none" strike="noStrike" dirty="0">
                          <a:latin typeface="BMW Type Global Light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307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8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Page: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400" b="0" i="0" u="none" strike="noStrike" dirty="0">
                          <a:latin typeface="BMW Type Global Light"/>
                        </a:rPr>
                        <a:t>60/63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099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NO.</a:t>
                      </a:r>
                    </a:p>
                  </a:txBody>
                  <a:tcPr marL="4792" marR="4792" marT="4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Position      </a:t>
                      </a:r>
                      <a:br>
                        <a:rPr lang="en-US" sz="500" b="1" i="0" u="none" strike="noStrike" dirty="0">
                          <a:latin typeface="BMW Type Global Light"/>
                        </a:rPr>
                      </a:br>
                      <a:r>
                        <a:rPr lang="zh-CN" altLang="en-US" sz="500" b="1" i="0" u="none" strike="noStrike" dirty="0">
                          <a:latin typeface="BMW Type Global Light"/>
                        </a:rPr>
                        <a:t>位置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Contents  </a:t>
                      </a:r>
                      <a:br>
                        <a:rPr lang="en-US" sz="500" b="1" i="0" u="none" strike="noStrike" dirty="0">
                          <a:latin typeface="BMW Type Global Light"/>
                        </a:rPr>
                      </a:br>
                      <a:r>
                        <a:rPr lang="zh-CN" altLang="en-US" sz="500" b="1" i="0" u="none" strike="noStrike">
                          <a:latin typeface="BMW Type Global Light"/>
                        </a:rPr>
                        <a:t>内容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Method  </a:t>
                      </a:r>
                      <a:r>
                        <a:rPr lang="en-US" sz="500" b="1" i="0" u="none" strike="noStrike" dirty="0" smtClean="0">
                          <a:latin typeface="BMW Type Global Light"/>
                        </a:rPr>
                        <a:t/>
                      </a:r>
                      <a:br>
                        <a:rPr lang="en-US" sz="500" b="1" i="0" u="none" strike="noStrike" dirty="0" smtClean="0">
                          <a:latin typeface="BMW Type Global Light"/>
                        </a:rPr>
                      </a:br>
                      <a:r>
                        <a:rPr lang="zh-CN" altLang="en-US" sz="500" b="1" i="0" u="none" strike="noStrike" dirty="0" smtClean="0">
                          <a:latin typeface="BMW Type Global Light"/>
                        </a:rPr>
                        <a:t>方法</a:t>
                      </a:r>
                      <a:endParaRPr lang="zh-CN" altLang="en-US" sz="500" b="1" i="0" u="none" strike="noStrike" dirty="0">
                        <a:latin typeface="BMW Type Global Light"/>
                      </a:endParaRP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Norm</a:t>
                      </a:r>
                      <a:br>
                        <a:rPr lang="en-US" sz="500" b="1" i="0" u="none" strike="noStrike" dirty="0">
                          <a:latin typeface="BMW Type Global Light"/>
                        </a:rPr>
                      </a:br>
                      <a:r>
                        <a:rPr lang="zh-CN" altLang="en-US" sz="500" b="1" i="0" u="none" strike="noStrike">
                          <a:latin typeface="BMW Type Global Light"/>
                        </a:rPr>
                        <a:t>标准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en-US" altLang="zh-CN" sz="600" b="1" i="0" u="none" strike="noStrike" dirty="0">
                          <a:latin typeface="BMW Type Global Light"/>
                        </a:rPr>
                        <a:t>2015-09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 dirty="0">
                          <a:latin typeface="BMW Type Global Light"/>
                        </a:rPr>
                        <a:t>Date  </a:t>
                      </a:r>
                      <a:r>
                        <a:rPr lang="zh-CN" altLang="en-US" sz="600" b="1" i="0" u="none" strike="noStrike">
                          <a:latin typeface="BMW Type Global Light"/>
                        </a:rPr>
                        <a:t>日期 </a:t>
                      </a:r>
                    </a:p>
                  </a:txBody>
                  <a:tcPr marL="4792" marR="4792" marT="479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latin typeface="BMW Type Global Light"/>
                        </a:rPr>
                        <a:t>Remark    </a:t>
                      </a:r>
                      <a:r>
                        <a:rPr lang="zh-CN" altLang="en-US" sz="500" b="1" i="0" u="none" strike="noStrike">
                          <a:latin typeface="BMW Type Global Light"/>
                        </a:rPr>
                        <a:t>备注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3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4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5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6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7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8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9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10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11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12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13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14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15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16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17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18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19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20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21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22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23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24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25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26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27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28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29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30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62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latin typeface="BMW Type Global Light"/>
                        </a:rPr>
                        <a:t>1</a:t>
                      </a:r>
                    </a:p>
                  </a:txBody>
                  <a:tcPr marL="4792" marR="4792" marT="4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BC</a:t>
                      </a:r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干式文丘里内喷</a:t>
                      </a:r>
                      <a:r>
                        <a:rPr lang="en-US" altLang="zh-CN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FB011</a:t>
                      </a:r>
                      <a:endParaRPr lang="zh-CN" altLang="en-US" sz="500" b="0" i="0" u="none" strike="noStrike" dirty="0">
                        <a:latin typeface="BMW Type Global Light" pitchFamily="2" charset="-122"/>
                        <a:ea typeface="BMW Type Global Light" pitchFamily="2" charset="-122"/>
                        <a:cs typeface="BMW Type Global Light" pitchFamily="2" charset="-122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日常压差点检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value record </a:t>
                      </a:r>
                      <a:br>
                        <a:rPr 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</a:br>
                      <a: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记录数值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5:00 AM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 dirty="0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600" b="0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日常压差点检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value record </a:t>
                      </a:r>
                      <a:br>
                        <a:rPr 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</a:br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记录数值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11:00 AM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 dirty="0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600" b="0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日常压差点检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value record </a:t>
                      </a:r>
                      <a:br>
                        <a:rPr 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</a:br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记录数值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4:00 PM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600" b="0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5"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latin typeface="BMW Type Global Bold"/>
                        </a:rPr>
                        <a:t>BMW Brilliance Automotive Ltd</a:t>
                      </a:r>
                      <a:br>
                        <a:rPr lang="en-US" sz="500" b="1" i="0" u="none" strike="noStrike" dirty="0">
                          <a:latin typeface="BMW Type Global Bold"/>
                        </a:rPr>
                      </a:br>
                      <a:r>
                        <a:rPr lang="zh-CN" altLang="en-US" sz="500" b="1" i="0" u="none" strike="noStrike">
                          <a:latin typeface="宋体"/>
                        </a:rPr>
                        <a:t>华晨宝马</a:t>
                      </a:r>
                      <a:br>
                        <a:rPr lang="zh-CN" altLang="en-US" sz="500" b="1" i="0" u="none" strike="noStrike">
                          <a:latin typeface="宋体"/>
                        </a:rPr>
                      </a:br>
                      <a:r>
                        <a:rPr lang="zh-CN" altLang="en-US" sz="500" b="1" i="0" u="none" strike="noStrike">
                          <a:latin typeface="宋体"/>
                        </a:rPr>
                        <a:t>汽车有限公司</a:t>
                      </a:r>
                      <a:endParaRPr lang="zh-CN" altLang="en-US" sz="500" b="1" i="0" u="none" strike="noStrike">
                        <a:latin typeface="BMW Type Global Bold"/>
                      </a:endParaRPr>
                    </a:p>
                  </a:txBody>
                  <a:tcPr marL="4792" marR="4792" marT="4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gridSpan="28"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 dirty="0">
                          <a:latin typeface="+mj-ea"/>
                          <a:ea typeface="+mj-ea"/>
                        </a:rPr>
                        <a:t>停产期间保全 点检卡 </a:t>
                      </a:r>
                      <a:r>
                        <a:rPr lang="en-US" altLang="zh-CN" sz="800" b="1" i="0" u="none" strike="noStrike" dirty="0">
                          <a:latin typeface="+mj-ea"/>
                          <a:ea typeface="+mj-ea"/>
                        </a:rPr>
                        <a:t>_ BC</a:t>
                      </a:r>
                      <a:r>
                        <a:rPr lang="zh-CN" altLang="en-US" sz="800" b="1" i="0" u="none" strike="noStrike" dirty="0">
                          <a:latin typeface="+mj-ea"/>
                          <a:ea typeface="+mj-ea"/>
                        </a:rPr>
                        <a:t>干式文丘里</a:t>
                      </a:r>
                      <a:r>
                        <a:rPr lang="en-US" altLang="zh-CN" sz="800" b="1" i="0" u="none" strike="noStrike" dirty="0">
                          <a:latin typeface="+mj-ea"/>
                          <a:ea typeface="+mj-ea"/>
                        </a:rPr>
                        <a:t>FB011</a:t>
                      </a:r>
                      <a:endParaRPr lang="zh-CN" altLang="en-US" sz="800" b="1" i="0" u="none" strike="noStrike" dirty="0">
                        <a:latin typeface="+mj-ea"/>
                        <a:ea typeface="+mj-ea"/>
                      </a:endParaRP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No: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R-151-WI-BBTT31-001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307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8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Issue Date: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400" b="0" i="0" u="none" strike="noStrike" dirty="0">
                          <a:latin typeface="BMW Type Global Light"/>
                        </a:rPr>
                        <a:t>2014-05-30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307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8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Issue level: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400" b="0" i="0" u="none" strike="noStrike" dirty="0">
                          <a:latin typeface="BMW Type Global Light"/>
                        </a:rPr>
                        <a:t>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307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8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BMW Type Global Light"/>
                        </a:rPr>
                        <a:t>Page: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400" b="0" i="0" u="none" strike="noStrike" dirty="0">
                          <a:latin typeface="BMW Type Global Light"/>
                        </a:rPr>
                        <a:t>60/63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099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NO.</a:t>
                      </a:r>
                    </a:p>
                  </a:txBody>
                  <a:tcPr marL="4792" marR="4792" marT="4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Position      </a:t>
                      </a:r>
                      <a:br>
                        <a:rPr lang="en-US" sz="500" b="1" i="0" u="none" strike="noStrike" dirty="0">
                          <a:latin typeface="BMW Type Global Light"/>
                        </a:rPr>
                      </a:br>
                      <a:r>
                        <a:rPr lang="zh-CN" altLang="en-US" sz="500" b="1" i="0" u="none" strike="noStrike">
                          <a:latin typeface="BMW Type Global Light"/>
                        </a:rPr>
                        <a:t>位置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Contents  </a:t>
                      </a:r>
                      <a:br>
                        <a:rPr lang="en-US" sz="500" b="1" i="0" u="none" strike="noStrike" dirty="0">
                          <a:latin typeface="BMW Type Global Light"/>
                        </a:rPr>
                      </a:br>
                      <a:r>
                        <a:rPr lang="zh-CN" altLang="en-US" sz="500" b="1" i="0" u="none" strike="noStrike">
                          <a:latin typeface="BMW Type Global Light"/>
                        </a:rPr>
                        <a:t>内容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Method  </a:t>
                      </a:r>
                      <a:endParaRPr lang="en-US" sz="500" b="1" i="0" u="none" strike="noStrike" dirty="0" smtClean="0">
                        <a:latin typeface="BMW Type Global Light"/>
                      </a:endParaRPr>
                    </a:p>
                    <a:p>
                      <a:pPr algn="ctr" fontAlgn="t"/>
                      <a:r>
                        <a:rPr lang="zh-CN" altLang="en-US" sz="500" b="1" i="0" u="none" strike="noStrike" dirty="0" smtClean="0">
                          <a:latin typeface="BMW Type Global Light"/>
                        </a:rPr>
                        <a:t>方法</a:t>
                      </a:r>
                      <a:endParaRPr lang="zh-CN" altLang="en-US" sz="500" b="1" i="0" u="none" strike="noStrike" dirty="0">
                        <a:latin typeface="BMW Type Global Light"/>
                      </a:endParaRP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 dirty="0">
                          <a:latin typeface="BMW Type Global Light"/>
                        </a:rPr>
                        <a:t>Norm</a:t>
                      </a:r>
                      <a:br>
                        <a:rPr lang="en-US" sz="500" b="1" i="0" u="none" strike="noStrike" dirty="0">
                          <a:latin typeface="BMW Type Global Light"/>
                        </a:rPr>
                      </a:br>
                      <a:r>
                        <a:rPr lang="zh-CN" altLang="en-US" sz="500" b="1" i="0" u="none" strike="noStrike">
                          <a:latin typeface="BMW Type Global Light"/>
                        </a:rPr>
                        <a:t>标准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en-US" altLang="zh-CN" sz="600" b="1" i="0" u="none" strike="noStrike" dirty="0">
                          <a:latin typeface="BMW Type Global Light"/>
                        </a:rPr>
                        <a:t>2015-09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 dirty="0">
                          <a:latin typeface="BMW Type Global Light"/>
                        </a:rPr>
                        <a:t>Date  </a:t>
                      </a:r>
                      <a:r>
                        <a:rPr lang="zh-CN" altLang="en-US" sz="600" b="1" i="0" u="none" strike="noStrike">
                          <a:latin typeface="BMW Type Global Light"/>
                        </a:rPr>
                        <a:t>日期 </a:t>
                      </a:r>
                    </a:p>
                  </a:txBody>
                  <a:tcPr marL="4792" marR="4792" marT="479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latin typeface="BMW Type Global Light"/>
                        </a:rPr>
                        <a:t>Remark    </a:t>
                      </a:r>
                      <a:r>
                        <a:rPr lang="zh-CN" altLang="en-US" sz="500" b="1" i="0" u="none" strike="noStrike">
                          <a:latin typeface="BMW Type Global Light"/>
                        </a:rPr>
                        <a:t>备注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3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4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5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6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7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8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9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10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11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12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13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14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15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16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17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18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19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20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21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22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23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24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25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26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27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28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29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500" b="1" i="0" u="none" strike="noStrike" dirty="0">
                          <a:latin typeface="BMW Type Global Light"/>
                        </a:rPr>
                        <a:t>30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639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latin typeface="BMW Type Global Light"/>
                        </a:rPr>
                        <a:t>2</a:t>
                      </a:r>
                    </a:p>
                  </a:txBody>
                  <a:tcPr marL="4792" marR="4792" marT="4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BC</a:t>
                      </a:r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干式文丘里内喷</a:t>
                      </a:r>
                      <a:r>
                        <a:rPr lang="en-US" altLang="zh-CN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FB011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箱体内塑烧板除尘器状态检查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完好：√</a:t>
                      </a:r>
                      <a:b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</a:br>
                      <a: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破损：</a:t>
                      </a:r>
                      <a:r>
                        <a:rPr lang="en-US" altLang="zh-CN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×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无石灰粉泄露，滤材外观状态良好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 dirty="0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600" b="0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二级滤袋完好无破损，袋内石灰粉较少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完好：√</a:t>
                      </a:r>
                      <a:b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</a:br>
                      <a: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破损：</a:t>
                      </a:r>
                      <a:r>
                        <a:rPr lang="en-US" altLang="zh-CN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×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滤袋完好，无明显石灰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600" b="0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检查废石灰漏斗，废石灰的多少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完好：√</a:t>
                      </a:r>
                      <a:b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</a:br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破损：</a:t>
                      </a:r>
                      <a:r>
                        <a:rPr lang="en-US" altLang="zh-CN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×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latin typeface="BMW Type Global Light" pitchFamily="2" charset="-122"/>
                          <a:ea typeface="BMW Type Global Light" pitchFamily="2" charset="-122"/>
                          <a:cs typeface="BMW Type Global Light" pitchFamily="2" charset="-122"/>
                        </a:rPr>
                        <a:t>石灰收集槽石灰量与平时相比是否无异样</a:t>
                      </a:r>
                    </a:p>
                  </a:txBody>
                  <a:tcPr marL="4792" marR="4792" marT="4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500" b="1" i="0" u="none" strike="noStrike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600" b="0" i="0" u="none" strike="noStrike" dirty="0">
                          <a:latin typeface="BMW Type Global Light"/>
                        </a:rPr>
                        <a:t>　</a:t>
                      </a:r>
                    </a:p>
                  </a:txBody>
                  <a:tcPr marL="4792" marR="4792" marT="4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63527" y="1924493"/>
            <a:ext cx="8282762" cy="46043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8" name="直接连接符 47"/>
          <p:cNvCxnSpPr/>
          <p:nvPr/>
        </p:nvCxnSpPr>
        <p:spPr>
          <a:xfrm>
            <a:off x="5716797" y="1924493"/>
            <a:ext cx="0" cy="4604378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797405" y="1916613"/>
            <a:ext cx="10633" cy="460437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A807A42-CF27-4B84-8583-18EBE418342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矩形 7"/>
          <p:cNvSpPr/>
          <p:nvPr/>
        </p:nvSpPr>
        <p:spPr>
          <a:xfrm>
            <a:off x="94593" y="137123"/>
            <a:ext cx="9049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5678A9"/>
                </a:solidFill>
                <a:latin typeface="BMWTypeCondensedRegular" pitchFamily="34" charset="0"/>
                <a:ea typeface="宋体" pitchFamily="2" charset="-122"/>
              </a:rPr>
              <a:t>FC Status review</a:t>
            </a:r>
          </a:p>
          <a:p>
            <a:r>
              <a:rPr lang="en-US" sz="2800" dirty="0" smtClean="0">
                <a:solidFill>
                  <a:srgbClr val="5678A9"/>
                </a:solidFill>
                <a:latin typeface="BMWTypeCondensedRegular" pitchFamily="34" charset="0"/>
                <a:ea typeface="宋体" pitchFamily="2" charset="-122"/>
              </a:rPr>
              <a:t>Status tracking</a:t>
            </a:r>
            <a:endParaRPr lang="en-US" sz="2800" dirty="0" smtClean="0"/>
          </a:p>
        </p:txBody>
      </p:sp>
      <p:sp>
        <p:nvSpPr>
          <p:cNvPr id="42" name="Rechteck 102"/>
          <p:cNvSpPr/>
          <p:nvPr/>
        </p:nvSpPr>
        <p:spPr bwMode="auto">
          <a:xfrm>
            <a:off x="552893" y="1121584"/>
            <a:ext cx="8293392" cy="371113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de-DE" sz="14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2015</a:t>
            </a:r>
          </a:p>
        </p:txBody>
      </p:sp>
      <p:sp>
        <p:nvSpPr>
          <p:cNvPr id="28" name="五边形 27"/>
          <p:cNvSpPr/>
          <p:nvPr/>
        </p:nvSpPr>
        <p:spPr>
          <a:xfrm>
            <a:off x="839959" y="1924493"/>
            <a:ext cx="4876837" cy="24454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+mj-lt"/>
              </a:rPr>
              <a:t>塑烧板除尘器试用</a:t>
            </a:r>
            <a:endParaRPr lang="zh-CN" altLang="en-US" sz="1200" b="1" dirty="0">
              <a:latin typeface="+mj-lt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552893" y="1492697"/>
          <a:ext cx="82933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16"/>
                <a:gridCol w="691116"/>
                <a:gridCol w="691116"/>
                <a:gridCol w="691116"/>
                <a:gridCol w="691116"/>
                <a:gridCol w="691116"/>
                <a:gridCol w="691116"/>
                <a:gridCol w="691116"/>
                <a:gridCol w="691116"/>
                <a:gridCol w="691116"/>
                <a:gridCol w="691116"/>
                <a:gridCol w="691116"/>
              </a:tblGrid>
              <a:tr h="208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CW44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CW45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CW46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CW47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CW48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CW49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CW50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CW51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CW52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CW53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CW54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CW55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五边形 32"/>
          <p:cNvSpPr/>
          <p:nvPr/>
        </p:nvSpPr>
        <p:spPr>
          <a:xfrm>
            <a:off x="829304" y="2243462"/>
            <a:ext cx="2296633" cy="244800"/>
          </a:xfrm>
          <a:prstGeom prst="homePlat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latin typeface="+mj-lt"/>
              </a:rPr>
              <a:t>10.12</a:t>
            </a:r>
            <a:r>
              <a:rPr lang="zh-CN" altLang="en-US" sz="1100" dirty="0" smtClean="0">
                <a:latin typeface="+mj-lt"/>
              </a:rPr>
              <a:t>第一阶段：塑孔实验</a:t>
            </a:r>
          </a:p>
        </p:txBody>
      </p:sp>
      <p:sp>
        <p:nvSpPr>
          <p:cNvPr id="34" name="五边形 33"/>
          <p:cNvSpPr/>
          <p:nvPr/>
        </p:nvSpPr>
        <p:spPr>
          <a:xfrm>
            <a:off x="956923" y="2539280"/>
            <a:ext cx="2296633" cy="244800"/>
          </a:xfrm>
          <a:prstGeom prst="homePlat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latin typeface="+mj-lt"/>
              </a:rPr>
              <a:t>10.20</a:t>
            </a:r>
            <a:r>
              <a:rPr lang="zh-CN" altLang="en-US" sz="1100" dirty="0" smtClean="0">
                <a:latin typeface="+mj-lt"/>
              </a:rPr>
              <a:t>第二阶段：实验方案</a:t>
            </a:r>
            <a:endParaRPr lang="zh-CN" altLang="en-US" sz="1100" dirty="0">
              <a:latin typeface="+mj-lt"/>
            </a:endParaRPr>
          </a:p>
        </p:txBody>
      </p:sp>
      <p:sp>
        <p:nvSpPr>
          <p:cNvPr id="35" name="五边形 34"/>
          <p:cNvSpPr/>
          <p:nvPr/>
        </p:nvSpPr>
        <p:spPr>
          <a:xfrm>
            <a:off x="1063253" y="3471397"/>
            <a:ext cx="2296633" cy="244800"/>
          </a:xfrm>
          <a:prstGeom prst="homePlat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latin typeface="+mj-lt"/>
              </a:rPr>
              <a:t>10.27</a:t>
            </a:r>
            <a:r>
              <a:rPr lang="zh-CN" altLang="en-US" sz="1100" dirty="0" smtClean="0">
                <a:latin typeface="+mj-lt"/>
              </a:rPr>
              <a:t>第三阶段：风险评估</a:t>
            </a:r>
            <a:endParaRPr lang="en-US" altLang="zh-CN" sz="1100" dirty="0" smtClean="0">
              <a:latin typeface="+mj-lt"/>
            </a:endParaRPr>
          </a:p>
        </p:txBody>
      </p:sp>
      <p:sp>
        <p:nvSpPr>
          <p:cNvPr id="36" name="五边形 35"/>
          <p:cNvSpPr/>
          <p:nvPr/>
        </p:nvSpPr>
        <p:spPr>
          <a:xfrm>
            <a:off x="1488547" y="2824472"/>
            <a:ext cx="2381769" cy="2448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+mj-lt"/>
              </a:rPr>
              <a:t>试用周期设定为一个月</a:t>
            </a:r>
            <a:endParaRPr lang="en-US" altLang="zh-CN" sz="1100" dirty="0" smtClean="0">
              <a:latin typeface="+mj-lt"/>
            </a:endParaRPr>
          </a:p>
        </p:txBody>
      </p:sp>
      <p:sp>
        <p:nvSpPr>
          <p:cNvPr id="37" name="五边形 36"/>
          <p:cNvSpPr/>
          <p:nvPr/>
        </p:nvSpPr>
        <p:spPr>
          <a:xfrm>
            <a:off x="1488547" y="3111804"/>
            <a:ext cx="2874348" cy="2448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+mj-lt"/>
              </a:rPr>
              <a:t>试用地点设定为</a:t>
            </a:r>
            <a:r>
              <a:rPr lang="en-US" altLang="zh-CN" sz="1100" dirty="0" smtClean="0">
                <a:latin typeface="+mj-lt"/>
              </a:rPr>
              <a:t>CC</a:t>
            </a:r>
            <a:r>
              <a:rPr lang="zh-CN" altLang="en-US" sz="1100" dirty="0" smtClean="0">
                <a:latin typeface="+mj-lt"/>
              </a:rPr>
              <a:t>干式文丘里外喷</a:t>
            </a:r>
            <a:r>
              <a:rPr lang="en-US" altLang="zh-CN" sz="1100" dirty="0" smtClean="0">
                <a:latin typeface="+mj-lt"/>
              </a:rPr>
              <a:t>FF016</a:t>
            </a:r>
          </a:p>
        </p:txBody>
      </p:sp>
      <p:sp>
        <p:nvSpPr>
          <p:cNvPr id="38" name="五边形 37"/>
          <p:cNvSpPr/>
          <p:nvPr/>
        </p:nvSpPr>
        <p:spPr>
          <a:xfrm>
            <a:off x="1499180" y="3794166"/>
            <a:ext cx="2296633" cy="244800"/>
          </a:xfrm>
          <a:prstGeom prst="homePlat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latin typeface="+mj-lt"/>
              </a:rPr>
              <a:t>11.15</a:t>
            </a:r>
            <a:r>
              <a:rPr lang="zh-CN" altLang="en-US" sz="1100" dirty="0" smtClean="0">
                <a:latin typeface="+mj-lt"/>
              </a:rPr>
              <a:t>第四阶段：试用滤材安装</a:t>
            </a:r>
            <a:endParaRPr lang="en-US" altLang="zh-CN" sz="1100" dirty="0" smtClean="0">
              <a:latin typeface="+mj-lt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2647496" y="4123789"/>
            <a:ext cx="2296633" cy="2448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+mj-lt"/>
              </a:rPr>
              <a:t>记录初始压差</a:t>
            </a:r>
            <a:endParaRPr lang="en-US" altLang="zh-CN" sz="1100" dirty="0" smtClean="0">
              <a:latin typeface="+mj-lt"/>
            </a:endParaRPr>
          </a:p>
        </p:txBody>
      </p:sp>
      <p:sp>
        <p:nvSpPr>
          <p:cNvPr id="45" name="五边形 44"/>
          <p:cNvSpPr/>
          <p:nvPr/>
        </p:nvSpPr>
        <p:spPr>
          <a:xfrm>
            <a:off x="2151291" y="4453653"/>
            <a:ext cx="2417190" cy="244800"/>
          </a:xfrm>
          <a:prstGeom prst="homePlat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latin typeface="+mj-lt"/>
              </a:rPr>
              <a:t>11.16</a:t>
            </a:r>
            <a:r>
              <a:rPr lang="zh-CN" altLang="en-US" sz="1100" dirty="0" smtClean="0">
                <a:latin typeface="+mj-lt"/>
              </a:rPr>
              <a:t>第五阶段：压差状态跟踪</a:t>
            </a:r>
            <a:endParaRPr lang="en-US" altLang="zh-CN" sz="1100" dirty="0" smtClean="0">
              <a:latin typeface="+mj-lt"/>
            </a:endParaRPr>
          </a:p>
        </p:txBody>
      </p:sp>
      <p:sp>
        <p:nvSpPr>
          <p:cNvPr id="46" name="五边形 45"/>
          <p:cNvSpPr/>
          <p:nvPr/>
        </p:nvSpPr>
        <p:spPr>
          <a:xfrm>
            <a:off x="2151292" y="4809408"/>
            <a:ext cx="3365318" cy="2448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+mj-lt"/>
              </a:rPr>
              <a:t>每日三次压差记录及停产时检查滤材箱体内部状态</a:t>
            </a:r>
            <a:endParaRPr lang="en-US" altLang="zh-CN" sz="1100" dirty="0" smtClean="0">
              <a:latin typeface="+mj-lt"/>
            </a:endParaRPr>
          </a:p>
        </p:txBody>
      </p:sp>
      <p:sp>
        <p:nvSpPr>
          <p:cNvPr id="50" name="五边形 49"/>
          <p:cNvSpPr/>
          <p:nvPr/>
        </p:nvSpPr>
        <p:spPr>
          <a:xfrm>
            <a:off x="3420164" y="5177213"/>
            <a:ext cx="2296633" cy="244800"/>
          </a:xfrm>
          <a:prstGeom prst="homePlat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latin typeface="+mj-lt"/>
              </a:rPr>
              <a:t>12.16</a:t>
            </a:r>
            <a:r>
              <a:rPr lang="zh-CN" altLang="en-US" sz="1100" dirty="0" smtClean="0">
                <a:latin typeface="+mj-lt"/>
              </a:rPr>
              <a:t>第六阶段：试用期满一个月</a:t>
            </a:r>
            <a:endParaRPr lang="en-US" altLang="zh-CN" sz="1100" dirty="0" smtClean="0">
              <a:latin typeface="+mj-lt"/>
            </a:endParaRPr>
          </a:p>
        </p:txBody>
      </p:sp>
      <p:sp>
        <p:nvSpPr>
          <p:cNvPr id="56" name="五边形 55"/>
          <p:cNvSpPr/>
          <p:nvPr/>
        </p:nvSpPr>
        <p:spPr>
          <a:xfrm>
            <a:off x="3795813" y="5568735"/>
            <a:ext cx="1920984" cy="2448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+mj-lt"/>
              </a:rPr>
              <a:t>总结试用报告</a:t>
            </a:r>
            <a:endParaRPr lang="en-US" altLang="zh-CN" sz="1100" dirty="0" smtClean="0">
              <a:latin typeface="+mj-lt"/>
            </a:endParaRPr>
          </a:p>
        </p:txBody>
      </p:sp>
      <p:sp>
        <p:nvSpPr>
          <p:cNvPr id="57" name="五边形 56"/>
          <p:cNvSpPr/>
          <p:nvPr/>
        </p:nvSpPr>
        <p:spPr>
          <a:xfrm>
            <a:off x="3420164" y="5999733"/>
            <a:ext cx="2296633" cy="2448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latin typeface="+mj-lt"/>
              </a:rPr>
              <a:t>12.20</a:t>
            </a:r>
            <a:r>
              <a:rPr lang="zh-CN" altLang="en-US" sz="1100" dirty="0" smtClean="0">
                <a:latin typeface="+mj-lt"/>
              </a:rPr>
              <a:t>第七阶段：启动提报流程</a:t>
            </a:r>
            <a:endParaRPr lang="en-US" altLang="zh-CN" sz="1100" dirty="0" smtClean="0">
              <a:latin typeface="+mj-lt"/>
            </a:endParaRPr>
          </a:p>
        </p:txBody>
      </p:sp>
      <p:sp>
        <p:nvSpPr>
          <p:cNvPr id="23" name="页脚占位符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altLang="zh-CN" dirty="0" smtClean="0">
                <a:solidFill>
                  <a:prstClr val="black"/>
                </a:solidFill>
              </a:rPr>
              <a:t>NT air filter new FC application report</a:t>
            </a:r>
            <a:r>
              <a:rPr lang="de-DE" altLang="zh-CN" dirty="0" smtClean="0">
                <a:solidFill>
                  <a:prstClr val="black"/>
                </a:solidFill>
              </a:rPr>
              <a:t>, BBT-T-312, 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11st. Aug.2015</a:t>
            </a:r>
            <a:endParaRPr lang="de-DE" altLang="zh-CN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7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59687" y="403225"/>
            <a:ext cx="8217588" cy="960437"/>
          </a:xfrm>
        </p:spPr>
        <p:txBody>
          <a:bodyPr/>
          <a:lstStyle/>
          <a:p>
            <a:r>
              <a:rPr lang="en-US" dirty="0"/>
              <a:t>NT air filter new fc application </a:t>
            </a:r>
            <a:r>
              <a:rPr lang="en-US" dirty="0" smtClean="0"/>
              <a:t>report</a:t>
            </a:r>
            <a:endParaRPr lang="en-GB" dirty="0"/>
          </a:p>
        </p:txBody>
      </p:sp>
      <p:sp>
        <p:nvSpPr>
          <p:cNvPr id="9" name="Chevron 8"/>
          <p:cNvSpPr/>
          <p:nvPr/>
        </p:nvSpPr>
        <p:spPr>
          <a:xfrm>
            <a:off x="516746" y="1287278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RESULT</a:t>
            </a:r>
          </a:p>
        </p:txBody>
      </p:sp>
      <p:sp>
        <p:nvSpPr>
          <p:cNvPr id="11" name="Textplatzhalter 3"/>
          <p:cNvSpPr txBox="1">
            <a:spLocks/>
          </p:cNvSpPr>
          <p:nvPr/>
        </p:nvSpPr>
        <p:spPr>
          <a:xfrm>
            <a:off x="2957170" y="1347896"/>
            <a:ext cx="3761130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lang="de-DE" sz="28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678A9"/>
                </a:solidFill>
                <a:latin typeface="BMWTypeCondensedRegular" pitchFamily="34" charset="0"/>
                <a:ea typeface="宋体" pitchFamily="2" charset="-122"/>
              </a:rPr>
              <a:t>recommendation</a:t>
            </a:r>
            <a:endParaRPr lang="en-US" altLang="zh-CN" dirty="0">
              <a:solidFill>
                <a:srgbClr val="5678A9"/>
              </a:solidFill>
              <a:latin typeface="BMWTypeCondensedRegular" pitchFamily="34" charset="0"/>
              <a:ea typeface="宋体" pitchFamily="2" charset="-122"/>
            </a:endParaRPr>
          </a:p>
          <a:p>
            <a:endParaRPr lang="en-US" altLang="zh-CN" dirty="0">
              <a:solidFill>
                <a:srgbClr val="5678A9"/>
              </a:solidFill>
              <a:latin typeface="BMWTypeCondensedRegular" pitchFamily="34" charset="0"/>
              <a:ea typeface="宋体" pitchFamily="2" charset="-122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75286476"/>
              </p:ext>
            </p:extLst>
          </p:nvPr>
        </p:nvGraphicFramePr>
        <p:xfrm>
          <a:off x="516745" y="1960382"/>
          <a:ext cx="4320989" cy="25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37735" y="1793249"/>
            <a:ext cx="4100072" cy="30931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/>
              <a:t>Basic principle:</a:t>
            </a:r>
            <a:endParaRPr lang="en-US" sz="1200" b="1" dirty="0" smtClean="0"/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 smtClean="0"/>
              <a:t>After two years production practice, </a:t>
            </a:r>
            <a:r>
              <a:rPr lang="en-US" sz="1200" dirty="0"/>
              <a:t>In order to ensure the stability of </a:t>
            </a:r>
            <a:r>
              <a:rPr lang="en-US" sz="1200" dirty="0" smtClean="0"/>
              <a:t>quality, we will adopt the fixed period. And Da Dong plant is also using this way.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zh-CN" sz="1200" dirty="0" smtClean="0"/>
              <a:t>We  </a:t>
            </a:r>
            <a:r>
              <a:rPr lang="en-US" altLang="zh-CN" sz="1200" dirty="0"/>
              <a:t>want make backup supplier strategy to avoid the Paint Shop quality dropped when the FC contractor  product have problems. 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zh-CN" sz="1200" dirty="0"/>
              <a:t>To ensure the stability and continuity of the process.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200" dirty="0"/>
              <a:t>In order to fully use the framework contract and efficient work</a:t>
            </a:r>
            <a:r>
              <a:rPr lang="en-US" altLang="zh-CN" sz="1200" dirty="0"/>
              <a:t>, the frame contract will include NEX new plant.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lang="en-US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58374" y="2076238"/>
            <a:ext cx="8168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K RMB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0666" y="5083928"/>
            <a:ext cx="4404871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dirty="0" smtClean="0"/>
              <a:t>Dan Dong has </a:t>
            </a:r>
            <a:r>
              <a:rPr lang="en-US" sz="1200" dirty="0"/>
              <a:t>already accumulated more than two years experience </a:t>
            </a:r>
            <a:r>
              <a:rPr lang="en-US" sz="1200" dirty="0" smtClean="0"/>
              <a:t>on-site service in Tie Xi plant.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dirty="0" smtClean="0"/>
              <a:t> No quality problem, and no delivery delay during the past two years.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dirty="0"/>
              <a:t>Can actively cooperate with </a:t>
            </a:r>
            <a:r>
              <a:rPr lang="en-US" sz="1200" dirty="0" smtClean="0"/>
              <a:t>maintenance team and provide support.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dirty="0" smtClean="0"/>
              <a:t>The lowest quotation.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680574" y="4737174"/>
            <a:ext cx="292100" cy="2983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9005" y="4718060"/>
            <a:ext cx="4676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Recommendation supplier: 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丹东实发工业滤布有限公司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3185505" y="1793249"/>
            <a:ext cx="1629365" cy="825146"/>
          </a:xfrm>
          <a:prstGeom prst="wedgeRectCallout">
            <a:avLst>
              <a:gd name="adj1" fmla="val -7511"/>
              <a:gd name="adj2" fmla="val 82459"/>
            </a:avLst>
          </a:prstGeom>
          <a:solidFill>
            <a:schemeClr val="bg1">
              <a:lumMod val="75000"/>
              <a:alpha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Yearly  consumption of 2016 is 720 T RMB.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Then 720T * 2 = 1440T RMB (Two years budget)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dirty="0"/>
              <a:t>NT air filter new FC application report</a:t>
            </a:r>
            <a:r>
              <a:rPr lang="de-DE" dirty="0"/>
              <a:t>, BBT-T-312, 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11st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2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828799" y="2992582"/>
            <a:ext cx="509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Thanks for your attention.</a:t>
            </a:r>
            <a:endParaRPr lang="en-US" sz="4000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dirty="0"/>
              <a:t>NT air filter new FC application report</a:t>
            </a:r>
            <a:r>
              <a:rPr lang="de-DE" dirty="0"/>
              <a:t>, BBT-T-312, 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11st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59687" y="403225"/>
            <a:ext cx="8217588" cy="960437"/>
          </a:xfrm>
        </p:spPr>
        <p:txBody>
          <a:bodyPr/>
          <a:lstStyle/>
          <a:p>
            <a:r>
              <a:rPr lang="en-US" dirty="0"/>
              <a:t>NT air filter new fc application report</a:t>
            </a:r>
            <a:endParaRPr lang="en-GB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Backup document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24913214"/>
              </p:ext>
            </p:extLst>
          </p:nvPr>
        </p:nvGraphicFramePr>
        <p:xfrm>
          <a:off x="2120900" y="2814638"/>
          <a:ext cx="914400" cy="771525"/>
        </p:xfrm>
        <a:graphic>
          <a:graphicData uri="http://schemas.openxmlformats.org/presentationml/2006/ole">
            <p:oleObj spid="_x0000_s2260" name="Worksheet" showAsIcon="1" r:id="rId3" imgW="914400" imgH="771480" progId="Excel.Sheet.12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69246596"/>
              </p:ext>
            </p:extLst>
          </p:nvPr>
        </p:nvGraphicFramePr>
        <p:xfrm>
          <a:off x="3363913" y="2814638"/>
          <a:ext cx="914400" cy="771525"/>
        </p:xfrm>
        <a:graphic>
          <a:graphicData uri="http://schemas.openxmlformats.org/presentationml/2006/ole">
            <p:oleObj spid="_x0000_s2261" name="Worksheet" showAsIcon="1" r:id="rId4" imgW="914400" imgH="771480" progId="Excel.Sheet.8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9573738"/>
              </p:ext>
            </p:extLst>
          </p:nvPr>
        </p:nvGraphicFramePr>
        <p:xfrm>
          <a:off x="1054100" y="2814638"/>
          <a:ext cx="914400" cy="771525"/>
        </p:xfrm>
        <a:graphic>
          <a:graphicData uri="http://schemas.openxmlformats.org/presentationml/2006/ole">
            <p:oleObj spid="_x0000_s2262" name="Worksheet" showAsIcon="1" r:id="rId5" imgW="914400" imgH="771480" progId="Excel.Sheet.8">
              <p:embed/>
            </p:oleObj>
          </a:graphicData>
        </a:graphic>
      </p:graphicFrame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dirty="0"/>
              <a:t>NT air filter new FC application report</a:t>
            </a:r>
            <a:r>
              <a:rPr lang="de-DE" dirty="0"/>
              <a:t>, BBT-T-312, 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11st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2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177421"/>
            <a:ext cx="8217588" cy="532263"/>
          </a:xfrm>
        </p:spPr>
        <p:txBody>
          <a:bodyPr/>
          <a:lstStyle/>
          <a:p>
            <a:r>
              <a:rPr lang="en-US" dirty="0" smtClean="0"/>
              <a:t>NT air filter new fc application report</a:t>
            </a:r>
            <a:endParaRPr lang="en-GB" dirty="0" smtClean="0"/>
          </a:p>
        </p:txBody>
      </p:sp>
      <p:sp>
        <p:nvSpPr>
          <p:cNvPr id="7" name="Chevron 20"/>
          <p:cNvSpPr/>
          <p:nvPr/>
        </p:nvSpPr>
        <p:spPr>
          <a:xfrm>
            <a:off x="0" y="709684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SITUATION</a:t>
            </a: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WTypeCondensedRegular" pitchFamily="34" charset="0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195358" y="1078175"/>
          <a:ext cx="8748215" cy="165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203984" y="2961564"/>
          <a:ext cx="8940016" cy="204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0" y="4465400"/>
          <a:ext cx="8872633" cy="189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2266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0483"/>
            <a:ext cx="9144000" cy="618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>
                <a:solidFill>
                  <a:prstClr val="black"/>
                </a:solidFill>
              </a:rPr>
              <a:t>Topic, department, date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Chevron 20"/>
          <p:cNvSpPr/>
          <p:nvPr/>
        </p:nvSpPr>
        <p:spPr>
          <a:xfrm>
            <a:off x="516746" y="989554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SITUATION</a:t>
            </a: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WTypeCondensedRegular" pitchFamily="34" charset="0"/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403225"/>
            <a:ext cx="8217588" cy="960437"/>
          </a:xfrm>
        </p:spPr>
        <p:txBody>
          <a:bodyPr/>
          <a:lstStyle/>
          <a:p>
            <a:r>
              <a:rPr lang="en-US" dirty="0" smtClean="0"/>
              <a:t>NT air filter new fc application report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37844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9"/>
          <p:cNvSpPr>
            <a:spLocks noChangeArrowheads="1"/>
          </p:cNvSpPr>
          <p:nvPr/>
        </p:nvSpPr>
        <p:spPr bwMode="auto">
          <a:xfrm>
            <a:off x="273053" y="1981202"/>
            <a:ext cx="8530706" cy="3137063"/>
          </a:xfrm>
          <a:prstGeom prst="rect">
            <a:avLst/>
          </a:prstGeom>
          <a:solidFill>
            <a:srgbClr val="EAEAEA"/>
          </a:solidFill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lvl="1" fontAlgn="ctr">
              <a:spcBef>
                <a:spcPts val="200"/>
              </a:spcBef>
              <a:buClr>
                <a:srgbClr val="000000"/>
              </a:buClr>
              <a:buSzPts val="1500"/>
              <a:defRPr/>
            </a:pPr>
            <a:r>
              <a:rPr lang="en-US" sz="1200" b="1" i="1" dirty="0" smtClean="0">
                <a:solidFill>
                  <a:prstClr val="black"/>
                </a:solidFill>
              </a:rPr>
              <a:t>1. Situation</a:t>
            </a:r>
          </a:p>
          <a:p>
            <a:pPr marL="0" lvl="1" fontAlgn="ctr">
              <a:spcBef>
                <a:spcPts val="200"/>
              </a:spcBef>
              <a:buClr>
                <a:srgbClr val="000000"/>
              </a:buClr>
              <a:buSzPts val="1500"/>
              <a:defRPr/>
            </a:pPr>
            <a:r>
              <a:rPr lang="en-US" sz="1200" b="1" i="1" dirty="0" smtClean="0">
                <a:solidFill>
                  <a:prstClr val="black"/>
                </a:solidFill>
              </a:rPr>
              <a:t>         </a:t>
            </a:r>
            <a:r>
              <a:rPr lang="en-US" altLang="zh-CN" sz="1200" dirty="0">
                <a:solidFill>
                  <a:prstClr val="black"/>
                </a:solidFill>
              </a:rPr>
              <a:t>NT air filter is used for ASU and paint spray booth, can ensure the high quality for painting car. And mainly have about six </a:t>
            </a:r>
            <a:r>
              <a:rPr lang="en-US" altLang="zh-CN" sz="1200" dirty="0" smtClean="0">
                <a:solidFill>
                  <a:prstClr val="black"/>
                </a:solidFill>
              </a:rPr>
              <a:t>type.</a:t>
            </a:r>
            <a:endParaRPr lang="en-US" sz="1200" dirty="0">
              <a:solidFill>
                <a:prstClr val="black"/>
              </a:solidFill>
            </a:endParaRPr>
          </a:p>
          <a:p>
            <a:pPr marL="0" lvl="1" fontAlgn="ctr">
              <a:spcBef>
                <a:spcPts val="200"/>
              </a:spcBef>
              <a:buClr>
                <a:srgbClr val="000000"/>
              </a:buClr>
              <a:buSzPts val="1500"/>
              <a:defRPr/>
            </a:pPr>
            <a:r>
              <a:rPr lang="en-US" altLang="zh-CN" sz="1200" b="1" i="1" dirty="0" smtClean="0">
                <a:solidFill>
                  <a:prstClr val="black"/>
                </a:solidFill>
              </a:rPr>
              <a:t>2. Task</a:t>
            </a:r>
            <a:endParaRPr lang="en-US" altLang="zh-CN" sz="1200" dirty="0" smtClean="0">
              <a:solidFill>
                <a:prstClr val="black"/>
              </a:solidFill>
            </a:endParaRP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The suppliers selected and </a:t>
            </a:r>
            <a:r>
              <a:rPr lang="en-US" sz="1200" dirty="0" smtClean="0">
                <a:solidFill>
                  <a:srgbClr val="000000"/>
                </a:solidFill>
                <a:latin typeface="BMW Group Condensed" panose="020B0606020202020204" pitchFamily="34" charset="0"/>
                <a:cs typeface="BMWType V2 Regular" pitchFamily="2" charset="0"/>
              </a:rPr>
              <a:t>evaluate potential qualify suppliers </a:t>
            </a:r>
            <a:endParaRPr lang="en-US" altLang="zh-CN" sz="1200" dirty="0" smtClean="0">
              <a:solidFill>
                <a:prstClr val="black"/>
              </a:solidFill>
            </a:endParaRP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Supplier </a:t>
            </a:r>
            <a:r>
              <a:rPr lang="en-US" altLang="zh-CN" sz="1200" dirty="0">
                <a:solidFill>
                  <a:prstClr val="black"/>
                </a:solidFill>
              </a:rPr>
              <a:t>quotation, test result and </a:t>
            </a:r>
            <a:r>
              <a:rPr lang="en-US" altLang="zh-CN" sz="1200" dirty="0" smtClean="0">
                <a:solidFill>
                  <a:prstClr val="black"/>
                </a:solidFill>
              </a:rPr>
              <a:t>RFQ is OK. </a:t>
            </a:r>
            <a:r>
              <a:rPr lang="en-US" altLang="zh-CN" sz="1200" dirty="0">
                <a:solidFill>
                  <a:prstClr val="black"/>
                </a:solidFill>
              </a:rPr>
              <a:t>Currently, the lowest quotation </a:t>
            </a:r>
            <a:r>
              <a:rPr lang="en-US" altLang="zh-CN" sz="1200" dirty="0" smtClean="0">
                <a:solidFill>
                  <a:prstClr val="black"/>
                </a:solidFill>
              </a:rPr>
              <a:t>(3500T) is </a:t>
            </a:r>
            <a:r>
              <a:rPr lang="en-US" altLang="zh-CN" sz="1200" dirty="0">
                <a:solidFill>
                  <a:prstClr val="black"/>
                </a:solidFill>
              </a:rPr>
              <a:t>from Dandong, and it is also the current supplier</a:t>
            </a:r>
            <a:r>
              <a:rPr lang="en-US" altLang="zh-CN" sz="1200" dirty="0" smtClean="0">
                <a:solidFill>
                  <a:prstClr val="black"/>
                </a:solidFill>
              </a:rPr>
              <a:t>.</a:t>
            </a:r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3. Action</a:t>
            </a: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For the normal temperature air filter, the budget of 2016 is ￥ </a:t>
            </a:r>
            <a:r>
              <a:rPr lang="en-US" sz="1200" dirty="0" smtClean="0">
                <a:solidFill>
                  <a:prstClr val="black"/>
                </a:solidFill>
              </a:rPr>
              <a:t>720T </a:t>
            </a:r>
            <a:r>
              <a:rPr lang="en-US" sz="1200" dirty="0">
                <a:solidFill>
                  <a:prstClr val="black"/>
                </a:solidFill>
              </a:rPr>
              <a:t>RMB (include 60U), and in 2014 and 2015, respectively is ￥494.12 and ￥492.45.</a:t>
            </a: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By extend the filter replacement cycle, increase from 1.5 months to 3 months, throughout the year of 2016 will save 78.4T RMB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4. Result</a:t>
            </a: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0000"/>
                </a:solidFill>
                <a:latin typeface="BMW Group Condensed" panose="020B0606020202020204" pitchFamily="34" charset="0"/>
                <a:cs typeface="BMWType V2 Regular" pitchFamily="2" charset="0"/>
              </a:rPr>
              <a:t>Recommendation supplier is Dan Dong, </a:t>
            </a:r>
            <a:r>
              <a:rPr lang="en-US" sz="1200" dirty="0"/>
              <a:t>Dan Dong has already accumulated more than two years experience on-site service in Tie Xi plant.</a:t>
            </a: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No quality problem, and no delivery delay.</a:t>
            </a: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Can actively cooperate with maintenance team and provide support.</a:t>
            </a: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The </a:t>
            </a:r>
            <a:r>
              <a:rPr lang="en-US" sz="1200" dirty="0"/>
              <a:t>lowest </a:t>
            </a:r>
            <a:r>
              <a:rPr lang="en-US" sz="1200" dirty="0" smtClean="0"/>
              <a:t>quotation.</a:t>
            </a:r>
            <a:r>
              <a:rPr lang="en-US" sz="1200" b="1" i="1" dirty="0" smtClean="0">
                <a:solidFill>
                  <a:prstClr val="black"/>
                </a:solidFill>
              </a:rPr>
              <a:t>          </a:t>
            </a:r>
          </a:p>
        </p:txBody>
      </p:sp>
      <p:sp>
        <p:nvSpPr>
          <p:cNvPr id="4100" name="Rectangle 52"/>
          <p:cNvSpPr>
            <a:spLocks noChangeArrowheads="1"/>
          </p:cNvSpPr>
          <p:nvPr/>
        </p:nvSpPr>
        <p:spPr bwMode="auto">
          <a:xfrm>
            <a:off x="152400" y="1714500"/>
            <a:ext cx="8777288" cy="480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b="1" dirty="0">
              <a:solidFill>
                <a:srgbClr val="000000"/>
              </a:solidFill>
              <a:cs typeface="BMWType V2 Regular" pitchFamily="2" charset="0"/>
            </a:endParaRPr>
          </a:p>
        </p:txBody>
      </p:sp>
      <p:sp>
        <p:nvSpPr>
          <p:cNvPr id="4101" name="Rectangle 53"/>
          <p:cNvSpPr>
            <a:spLocks noChangeArrowheads="1"/>
          </p:cNvSpPr>
          <p:nvPr/>
        </p:nvSpPr>
        <p:spPr bwMode="auto">
          <a:xfrm>
            <a:off x="190500" y="1728788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BMWType V2 Bold" pitchFamily="2" charset="0"/>
              </a:rPr>
              <a:t>Summary:</a:t>
            </a:r>
          </a:p>
        </p:txBody>
      </p:sp>
      <p:graphicFrame>
        <p:nvGraphicFramePr>
          <p:cNvPr id="33153" name="Group 38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8958929"/>
              </p:ext>
            </p:extLst>
          </p:nvPr>
        </p:nvGraphicFramePr>
        <p:xfrm>
          <a:off x="6029926" y="723900"/>
          <a:ext cx="2899762" cy="534906"/>
        </p:xfrm>
        <a:graphic>
          <a:graphicData uri="http://schemas.openxmlformats.org/drawingml/2006/table">
            <a:tbl>
              <a:tblPr/>
              <a:tblGrid>
                <a:gridCol w="300958"/>
                <a:gridCol w="365895"/>
                <a:gridCol w="356514"/>
                <a:gridCol w="375279"/>
                <a:gridCol w="375279"/>
                <a:gridCol w="375279"/>
                <a:gridCol w="375279"/>
                <a:gridCol w="375279"/>
              </a:tblGrid>
              <a:tr h="326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  <a:t>E84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  <a:t>F35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  <a:t>F30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  <a:t>F45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  <a:t>M13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  <a:t>F49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  <a:t>F49</a:t>
                      </a:r>
                      <a:b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</a:b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  <a:t>PHEV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Regular" pitchFamily="2" charset="0"/>
                        </a:rPr>
                        <a:t>F52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Bold" pitchFamily="2" charset="0"/>
                        </a:rPr>
                        <a:t>X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Bold" pitchFamily="2" charset="0"/>
                        </a:rPr>
                        <a:t>X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Bold" pitchFamily="2" charset="0"/>
                        </a:rPr>
                        <a:t>X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Bold" pitchFamily="2" charset="0"/>
                        </a:rPr>
                        <a:t>X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Bold" pitchFamily="2" charset="0"/>
                        </a:rPr>
                        <a:t>X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Bold" pitchFamily="2" charset="0"/>
                        </a:rPr>
                        <a:t>X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Bold" pitchFamily="2" charset="0"/>
                        </a:rPr>
                        <a:t>X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 V2 Regular" pitchFamily="2" charset="0"/>
                          <a:cs typeface="BMWType V2 Bold" pitchFamily="2" charset="0"/>
                        </a:rPr>
                        <a:t>X</a:t>
                      </a:r>
                    </a:p>
                  </a:txBody>
                  <a:tcPr marL="18000" marR="18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99"/>
          <p:cNvGrpSpPr>
            <a:grpSpLocks/>
          </p:cNvGrpSpPr>
          <p:nvPr/>
        </p:nvGrpSpPr>
        <p:grpSpPr bwMode="auto">
          <a:xfrm>
            <a:off x="71438" y="214313"/>
            <a:ext cx="8985250" cy="1460498"/>
            <a:chOff x="45" y="135"/>
            <a:chExt cx="5660" cy="920"/>
          </a:xfrm>
        </p:grpSpPr>
        <p:sp>
          <p:nvSpPr>
            <p:cNvPr id="4124" name="Rectangle 48"/>
            <p:cNvSpPr>
              <a:spLocks noChangeArrowheads="1"/>
            </p:cNvSpPr>
            <p:nvPr/>
          </p:nvSpPr>
          <p:spPr bwMode="auto">
            <a:xfrm>
              <a:off x="90" y="456"/>
              <a:ext cx="2925" cy="26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lIns="36000" tIns="0" rIns="36000" bIns="0"/>
            <a:lstStyle/>
            <a:p>
              <a:pPr defTabSz="896938">
                <a:lnSpc>
                  <a:spcPct val="110000"/>
                </a:lnSpc>
              </a:pPr>
              <a:r>
                <a:rPr lang="en-US" sz="1200" dirty="0">
                  <a:solidFill>
                    <a:prstClr val="black"/>
                  </a:solidFill>
                  <a:cs typeface="BMWType V2 Regular" pitchFamily="2" charset="0"/>
                </a:rPr>
                <a:t>Topic: </a:t>
              </a:r>
            </a:p>
            <a:p>
              <a:r>
                <a:rPr lang="en-GB" sz="1200" dirty="0" smtClean="0">
                  <a:solidFill>
                    <a:prstClr val="black"/>
                  </a:solidFill>
                </a:rPr>
                <a:t>Dry scrubber limestone filter new FC application report</a:t>
              </a:r>
              <a:endParaRPr lang="en-US" sz="1200" dirty="0">
                <a:solidFill>
                  <a:srgbClr val="000000"/>
                </a:solidFill>
                <a:cs typeface="BMWType V2 Bold" pitchFamily="2" charset="0"/>
              </a:endParaRPr>
            </a:p>
          </p:txBody>
        </p:sp>
        <p:grpSp>
          <p:nvGrpSpPr>
            <p:cNvPr id="3" name="Group 398"/>
            <p:cNvGrpSpPr>
              <a:grpSpLocks/>
            </p:cNvGrpSpPr>
            <p:nvPr/>
          </p:nvGrpSpPr>
          <p:grpSpPr bwMode="auto">
            <a:xfrm>
              <a:off x="540" y="135"/>
              <a:ext cx="5117" cy="541"/>
              <a:chOff x="540" y="135"/>
              <a:chExt cx="5117" cy="541"/>
            </a:xfrm>
          </p:grpSpPr>
          <p:sp>
            <p:nvSpPr>
              <p:cNvPr id="4145" name="Textfeld 35"/>
              <p:cNvSpPr txBox="1">
                <a:spLocks noChangeArrowheads="1"/>
              </p:cNvSpPr>
              <p:nvPr/>
            </p:nvSpPr>
            <p:spPr bwMode="auto">
              <a:xfrm>
                <a:off x="540" y="135"/>
                <a:ext cx="1890" cy="2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6000" tIns="18000" rIns="36000" bIns="3600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  <a:cs typeface="BMWType V2 Bold" pitchFamily="2" charset="0"/>
                  </a:rPr>
                  <a:t>Management Summary</a:t>
                </a:r>
              </a:p>
            </p:txBody>
          </p:sp>
          <p:grpSp>
            <p:nvGrpSpPr>
              <p:cNvPr id="4" name="Group 397"/>
              <p:cNvGrpSpPr>
                <a:grpSpLocks/>
              </p:cNvGrpSpPr>
              <p:nvPr/>
            </p:nvGrpSpPr>
            <p:grpSpPr bwMode="auto">
              <a:xfrm>
                <a:off x="2475" y="135"/>
                <a:ext cx="3182" cy="541"/>
                <a:chOff x="2475" y="135"/>
                <a:chExt cx="3182" cy="541"/>
              </a:xfrm>
            </p:grpSpPr>
            <p:sp>
              <p:nvSpPr>
                <p:cNvPr id="4147" name="Rectangle 42"/>
                <p:cNvSpPr>
                  <a:spLocks noChangeArrowheads="1"/>
                </p:cNvSpPr>
                <p:nvPr/>
              </p:nvSpPr>
              <p:spPr bwMode="auto">
                <a:xfrm>
                  <a:off x="3059" y="460"/>
                  <a:ext cx="747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marL="101600" indent="-101600"/>
                  <a:r>
                    <a:rPr lang="en-US" sz="900" u="sng" dirty="0">
                      <a:solidFill>
                        <a:srgbClr val="000000"/>
                      </a:solidFill>
                      <a:cs typeface="BMWType V2 Regular" pitchFamily="2" charset="0"/>
                    </a:rPr>
                    <a:t>Affected Products:</a:t>
                  </a:r>
                </a:p>
                <a:p>
                  <a:pPr marL="101600" indent="-101600"/>
                  <a:r>
                    <a:rPr lang="en-US" sz="900" dirty="0">
                      <a:solidFill>
                        <a:srgbClr val="000000"/>
                      </a:solidFill>
                      <a:cs typeface="BMWType V2 Regular" pitchFamily="2" charset="0"/>
                    </a:rPr>
                    <a:t>(please mark)</a:t>
                  </a:r>
                </a:p>
              </p:txBody>
            </p:sp>
            <p:sp>
              <p:nvSpPr>
                <p:cNvPr id="4148" name="Rectangle 34"/>
                <p:cNvSpPr>
                  <a:spLocks noChangeArrowheads="1"/>
                </p:cNvSpPr>
                <p:nvPr/>
              </p:nvSpPr>
              <p:spPr bwMode="auto">
                <a:xfrm>
                  <a:off x="5130" y="135"/>
                  <a:ext cx="527" cy="225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18000" rIns="36000" bIns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  <a:cs typeface="BMWType V2 Bold" pitchFamily="2" charset="0"/>
                    </a:rPr>
                    <a:t>Date</a:t>
                  </a:r>
                </a:p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cs typeface="BMWType V2 Bold" pitchFamily="2" charset="0"/>
                    </a:rPr>
                    <a:t>2015-10-27</a:t>
                  </a:r>
                  <a:endParaRPr lang="en-US" sz="1000" dirty="0">
                    <a:solidFill>
                      <a:srgbClr val="000000"/>
                    </a:solidFill>
                    <a:cs typeface="BMWType V2 Bold" pitchFamily="2" charset="0"/>
                  </a:endParaRPr>
                </a:p>
              </p:txBody>
            </p:sp>
            <p:sp>
              <p:nvSpPr>
                <p:cNvPr id="4149" name="Rectangle 34"/>
                <p:cNvSpPr>
                  <a:spLocks noChangeArrowheads="1"/>
                </p:cNvSpPr>
                <p:nvPr/>
              </p:nvSpPr>
              <p:spPr bwMode="auto">
                <a:xfrm>
                  <a:off x="2475" y="135"/>
                  <a:ext cx="2250" cy="225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r>
                    <a:rPr lang="en-GB" sz="1400" dirty="0" smtClean="0">
                      <a:solidFill>
                        <a:prstClr val="black"/>
                      </a:solidFill>
                    </a:rPr>
                    <a:t>Paint Shop Tiexi Plant 19.88</a:t>
                  </a:r>
                  <a:endParaRPr lang="en-US" sz="1400" dirty="0">
                    <a:solidFill>
                      <a:srgbClr val="000000"/>
                    </a:solidFill>
                    <a:cs typeface="BMWType V2 Bold" pitchFamily="2" charset="0"/>
                  </a:endParaRPr>
                </a:p>
              </p:txBody>
            </p:sp>
            <p:sp>
              <p:nvSpPr>
                <p:cNvPr id="41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770" y="135"/>
                  <a:ext cx="319" cy="225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18000" rIns="36000" bIns="0" anchor="ctr"/>
                <a:lstStyle/>
                <a:p>
                  <a:pPr algn="ctr"/>
                  <a:r>
                    <a:rPr lang="en-US" sz="1000" u="sng" dirty="0">
                      <a:solidFill>
                        <a:srgbClr val="000000"/>
                      </a:solidFill>
                      <a:cs typeface="BMWType V2 Regular" pitchFamily="2" charset="0"/>
                    </a:rPr>
                    <a:t>Time:</a:t>
                  </a:r>
                </a:p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cs typeface="BMWType V2 Regular" pitchFamily="2" charset="0"/>
                    </a:rPr>
                    <a:t>10 </a:t>
                  </a:r>
                  <a:r>
                    <a:rPr lang="en-US" sz="1000" dirty="0">
                      <a:solidFill>
                        <a:srgbClr val="000000"/>
                      </a:solidFill>
                      <a:cs typeface="BMWType V2 Regular" pitchFamily="2" charset="0"/>
                    </a:rPr>
                    <a:t>Min.</a:t>
                  </a:r>
                </a:p>
              </p:txBody>
            </p:sp>
          </p:grpSp>
        </p:grpSp>
        <p:grpSp>
          <p:nvGrpSpPr>
            <p:cNvPr id="5" name="Group 396"/>
            <p:cNvGrpSpPr>
              <a:grpSpLocks/>
            </p:cNvGrpSpPr>
            <p:nvPr/>
          </p:nvGrpSpPr>
          <p:grpSpPr bwMode="auto">
            <a:xfrm>
              <a:off x="45" y="770"/>
              <a:ext cx="5660" cy="285"/>
              <a:chOff x="45" y="770"/>
              <a:chExt cx="5660" cy="285"/>
            </a:xfrm>
          </p:grpSpPr>
          <p:grpSp>
            <p:nvGrpSpPr>
              <p:cNvPr id="6" name="Group 395"/>
              <p:cNvGrpSpPr>
                <a:grpSpLocks/>
              </p:cNvGrpSpPr>
              <p:nvPr/>
            </p:nvGrpSpPr>
            <p:grpSpPr bwMode="auto">
              <a:xfrm>
                <a:off x="5178" y="781"/>
                <a:ext cx="527" cy="274"/>
                <a:chOff x="5178" y="781"/>
                <a:chExt cx="527" cy="274"/>
              </a:xfrm>
            </p:grpSpPr>
            <p:sp>
              <p:nvSpPr>
                <p:cNvPr id="4141" name="Rechteck 79"/>
                <p:cNvSpPr>
                  <a:spLocks noChangeArrowheads="1"/>
                </p:cNvSpPr>
                <p:nvPr/>
              </p:nvSpPr>
              <p:spPr bwMode="auto">
                <a:xfrm>
                  <a:off x="5178" y="808"/>
                  <a:ext cx="90" cy="85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endParaRPr lang="en-US" sz="1000" dirty="0">
                    <a:solidFill>
                      <a:srgbClr val="000000"/>
                    </a:solidFill>
                    <a:cs typeface="BMWType V2 Regular" pitchFamily="2" charset="0"/>
                  </a:endParaRPr>
                </a:p>
              </p:txBody>
            </p:sp>
            <p:sp>
              <p:nvSpPr>
                <p:cNvPr id="4142" name="Rectangle 62"/>
                <p:cNvSpPr>
                  <a:spLocks noChangeArrowheads="1"/>
                </p:cNvSpPr>
                <p:nvPr/>
              </p:nvSpPr>
              <p:spPr bwMode="auto">
                <a:xfrm>
                  <a:off x="5238" y="781"/>
                  <a:ext cx="467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1000"/>
                    </a:lnSpc>
                  </a:pPr>
                  <a:r>
                    <a:rPr lang="en-US" sz="1000" dirty="0">
                      <a:solidFill>
                        <a:srgbClr val="000000"/>
                      </a:solidFill>
                      <a:cs typeface="BMWType V2 Regular" pitchFamily="2" charset="0"/>
                    </a:rPr>
                    <a:t>Information</a:t>
                  </a:r>
                </a:p>
              </p:txBody>
            </p:sp>
            <p:sp>
              <p:nvSpPr>
                <p:cNvPr id="4144" name="Rectangle 62"/>
                <p:cNvSpPr>
                  <a:spLocks noChangeArrowheads="1"/>
                </p:cNvSpPr>
                <p:nvPr/>
              </p:nvSpPr>
              <p:spPr bwMode="auto">
                <a:xfrm>
                  <a:off x="5238" y="916"/>
                  <a:ext cx="379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1000"/>
                    </a:lnSpc>
                  </a:pPr>
                  <a:r>
                    <a:rPr lang="en-US" sz="1000" dirty="0">
                      <a:solidFill>
                        <a:srgbClr val="000000"/>
                      </a:solidFill>
                      <a:cs typeface="BMWType V2 Regular" pitchFamily="2" charset="0"/>
                    </a:rPr>
                    <a:t>Decision</a:t>
                  </a:r>
                </a:p>
              </p:txBody>
            </p:sp>
          </p:grpSp>
          <p:grpSp>
            <p:nvGrpSpPr>
              <p:cNvPr id="7" name="Group 394"/>
              <p:cNvGrpSpPr>
                <a:grpSpLocks/>
              </p:cNvGrpSpPr>
              <p:nvPr/>
            </p:nvGrpSpPr>
            <p:grpSpPr bwMode="auto">
              <a:xfrm>
                <a:off x="45" y="770"/>
                <a:ext cx="4860" cy="284"/>
                <a:chOff x="45" y="770"/>
                <a:chExt cx="4860" cy="284"/>
              </a:xfrm>
            </p:grpSpPr>
            <p:sp>
              <p:nvSpPr>
                <p:cNvPr id="4139" name="Rectangle 61"/>
                <p:cNvSpPr>
                  <a:spLocks noChangeArrowheads="1"/>
                </p:cNvSpPr>
                <p:nvPr/>
              </p:nvSpPr>
              <p:spPr bwMode="auto">
                <a:xfrm>
                  <a:off x="45" y="770"/>
                  <a:ext cx="768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marL="101600" indent="-101600"/>
                  <a:r>
                    <a:rPr lang="en-US" sz="900" u="sng" dirty="0">
                      <a:solidFill>
                        <a:srgbClr val="000000"/>
                      </a:solidFill>
                      <a:cs typeface="BMWType V2 Regular" pitchFamily="2" charset="0"/>
                    </a:rPr>
                    <a:t>Coordinated with</a:t>
                  </a:r>
                </a:p>
              </p:txBody>
            </p:sp>
            <p:grpSp>
              <p:nvGrpSpPr>
                <p:cNvPr id="8" name="Group 391"/>
                <p:cNvGrpSpPr>
                  <a:grpSpLocks/>
                </p:cNvGrpSpPr>
                <p:nvPr/>
              </p:nvGrpSpPr>
              <p:grpSpPr bwMode="auto">
                <a:xfrm>
                  <a:off x="1869" y="770"/>
                  <a:ext cx="1146" cy="284"/>
                  <a:chOff x="1869" y="770"/>
                  <a:chExt cx="1146" cy="284"/>
                </a:xfrm>
              </p:grpSpPr>
              <p:sp>
                <p:nvSpPr>
                  <p:cNvPr id="413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50" y="884"/>
                    <a:ext cx="1065" cy="170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36000" rIns="36000" anchor="ctr"/>
                  <a:lstStyle/>
                  <a:p>
                    <a:pPr marL="101600" indent="-101600"/>
                    <a:endParaRPr lang="en-US" sz="900" dirty="0" smtClean="0">
                      <a:solidFill>
                        <a:srgbClr val="000000"/>
                      </a:solidFill>
                      <a:cs typeface="BMWType V2 Regular" pitchFamily="2" charset="0"/>
                    </a:endParaRPr>
                  </a:p>
                </p:txBody>
              </p:sp>
              <p:sp>
                <p:nvSpPr>
                  <p:cNvPr id="413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770"/>
                    <a:ext cx="900" cy="1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marL="101600" indent="-101600"/>
                    <a:r>
                      <a:rPr lang="en-US" sz="900" u="sng" dirty="0">
                        <a:solidFill>
                          <a:srgbClr val="000000"/>
                        </a:solidFill>
                        <a:cs typeface="BMWType V2 Regular" pitchFamily="2" charset="0"/>
                      </a:rPr>
                      <a:t>Additional participants</a:t>
                    </a:r>
                  </a:p>
                </p:txBody>
              </p:sp>
            </p:grpSp>
            <p:grpSp>
              <p:nvGrpSpPr>
                <p:cNvPr id="9" name="Group 393"/>
                <p:cNvGrpSpPr>
                  <a:grpSpLocks/>
                </p:cNvGrpSpPr>
                <p:nvPr/>
              </p:nvGrpSpPr>
              <p:grpSpPr bwMode="auto">
                <a:xfrm>
                  <a:off x="3876" y="770"/>
                  <a:ext cx="1029" cy="284"/>
                  <a:chOff x="3876" y="770"/>
                  <a:chExt cx="1029" cy="284"/>
                </a:xfrm>
              </p:grpSpPr>
              <p:sp>
                <p:nvSpPr>
                  <p:cNvPr id="413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770"/>
                    <a:ext cx="64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marL="101600" indent="-101600" algn="ctr"/>
                    <a:r>
                      <a:rPr lang="en-US" sz="900" u="sng" dirty="0">
                        <a:solidFill>
                          <a:srgbClr val="000000"/>
                        </a:solidFill>
                        <a:cs typeface="BMWType V2 Regular" pitchFamily="2" charset="0"/>
                      </a:rPr>
                      <a:t>Lecturer</a:t>
                    </a:r>
                    <a:endParaRPr lang="en-US" sz="900" dirty="0">
                      <a:solidFill>
                        <a:srgbClr val="000000"/>
                      </a:solidFill>
                      <a:cs typeface="BMWType V2 Regular" pitchFamily="2" charset="0"/>
                    </a:endParaRPr>
                  </a:p>
                </p:txBody>
              </p:sp>
              <p:sp>
                <p:nvSpPr>
                  <p:cNvPr id="413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884"/>
                    <a:ext cx="859" cy="170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36000" rIns="36000" anchor="ctr"/>
                  <a:lstStyle/>
                  <a:p>
                    <a:pPr marL="101600" indent="-101600"/>
                    <a:endParaRPr lang="en-US" sz="900" dirty="0">
                      <a:solidFill>
                        <a:srgbClr val="000000"/>
                      </a:solidFill>
                      <a:cs typeface="BMWType V2 Regular" pitchFamily="2" charset="0"/>
                    </a:endParaRPr>
                  </a:p>
                </p:txBody>
              </p:sp>
            </p:grpSp>
            <p:sp>
              <p:nvSpPr>
                <p:cNvPr id="413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60" y="884"/>
                  <a:ext cx="945" cy="170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rIns="36000" anchor="ctr"/>
                <a:lstStyle/>
                <a:p>
                  <a:pPr marL="101600" indent="-101600"/>
                  <a:r>
                    <a:rPr lang="en-US" sz="900" dirty="0" smtClean="0">
                      <a:solidFill>
                        <a:srgbClr val="000000"/>
                      </a:solidFill>
                      <a:cs typeface="BMWType V2 Regular" pitchFamily="2" charset="0"/>
                    </a:rPr>
                    <a:t>Li Bin, BBT-T-312</a:t>
                  </a:r>
                  <a:endParaRPr lang="en-US" sz="900" dirty="0">
                    <a:solidFill>
                      <a:srgbClr val="000000"/>
                    </a:solidFill>
                    <a:cs typeface="BMWType V2 Regular" pitchFamily="2" charset="0"/>
                  </a:endParaRPr>
                </a:p>
              </p:txBody>
            </p:sp>
          </p:grpSp>
        </p:grpSp>
      </p:grpSp>
      <p:sp>
        <p:nvSpPr>
          <p:cNvPr id="37" name="Slide Number Placeholder 2"/>
          <p:cNvSpPr txBox="1">
            <a:spLocks/>
          </p:cNvSpPr>
          <p:nvPr/>
        </p:nvSpPr>
        <p:spPr>
          <a:xfrm>
            <a:off x="8122540" y="6524695"/>
            <a:ext cx="2255665" cy="329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900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z="9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38" name="Rechteck 79"/>
          <p:cNvSpPr>
            <a:spLocks noChangeArrowheads="1"/>
          </p:cNvSpPr>
          <p:nvPr/>
        </p:nvSpPr>
        <p:spPr bwMode="auto">
          <a:xfrm>
            <a:off x="8220076" y="1482724"/>
            <a:ext cx="142875" cy="134938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1000" dirty="0">
                <a:solidFill>
                  <a:srgbClr val="000000"/>
                </a:solidFill>
                <a:cs typeface="BMWType V2 Regular" pitchFamily="2" charset="0"/>
              </a:rPr>
              <a:t>X</a:t>
            </a: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6419851" y="1403349"/>
            <a:ext cx="1714499" cy="2603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marL="101600" indent="-101600"/>
            <a:r>
              <a:rPr lang="en-US" sz="900" dirty="0" smtClean="0">
                <a:solidFill>
                  <a:srgbClr val="000000"/>
                </a:solidFill>
                <a:cs typeface="BMWType V2 Regular" pitchFamily="2" charset="0"/>
              </a:rPr>
              <a:t>Lei Ming, BBT-T-312</a:t>
            </a: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142876" y="1412874"/>
            <a:ext cx="2876549" cy="2603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marL="101600" indent="-101600"/>
            <a:endParaRPr lang="en-US" sz="900" dirty="0" smtClean="0">
              <a:solidFill>
                <a:srgbClr val="000000"/>
              </a:solidFill>
              <a:cs typeface="BMWType V2 Regular" pitchFamily="2" charset="0"/>
            </a:endParaRPr>
          </a:p>
        </p:txBody>
      </p:sp>
      <p:sp>
        <p:nvSpPr>
          <p:cNvPr id="44" name="Rectangle 61"/>
          <p:cNvSpPr>
            <a:spLocks noChangeArrowheads="1"/>
          </p:cNvSpPr>
          <p:nvPr/>
        </p:nvSpPr>
        <p:spPr bwMode="auto">
          <a:xfrm>
            <a:off x="4802188" y="1222375"/>
            <a:ext cx="1428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01600" indent="-101600"/>
            <a:r>
              <a:rPr lang="en-US" sz="900" u="sng" dirty="0">
                <a:solidFill>
                  <a:srgbClr val="000000"/>
                </a:solidFill>
                <a:cs typeface="BMWType V2 Regular" pitchFamily="2" charset="0"/>
              </a:rPr>
              <a:t>Mentor</a:t>
            </a:r>
          </a:p>
        </p:txBody>
      </p:sp>
      <p:sp>
        <p:nvSpPr>
          <p:cNvPr id="39" name="Fußzeilenplatzhalter 1"/>
          <p:cNvSpPr txBox="1">
            <a:spLocks/>
          </p:cNvSpPr>
          <p:nvPr/>
        </p:nvSpPr>
        <p:spPr>
          <a:xfrm>
            <a:off x="468313" y="6526213"/>
            <a:ext cx="3489062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900" dirty="0"/>
              <a:t>NT air filter new FC application report</a:t>
            </a:r>
            <a:r>
              <a:rPr lang="de-DE" sz="900" dirty="0"/>
              <a:t>, BBT-T-312, </a:t>
            </a:r>
            <a:r>
              <a:rPr lang="de-DE" sz="900" dirty="0">
                <a:solidFill>
                  <a:prstClr val="black"/>
                </a:solidFill>
                <a:latin typeface="BMWTypeCondensedRegular" pitchFamily="34" charset="0"/>
              </a:rPr>
              <a:t>; </a:t>
            </a:r>
            <a:r>
              <a:rPr lang="de-DE" sz="900" dirty="0" smtClean="0">
                <a:solidFill>
                  <a:prstClr val="black"/>
                </a:solidFill>
                <a:latin typeface="BMWTypeCondensedRegular" pitchFamily="34" charset="0"/>
              </a:rPr>
              <a:t>11st</a:t>
            </a:r>
            <a:r>
              <a:rPr lang="de-DE" altLang="zh-CN" sz="900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sz="900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sz="900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71988" y="5355771"/>
            <a:ext cx="8643937" cy="104812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228600"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cs typeface="BMWType V2 Regular" pitchFamily="2" charset="0"/>
              </a:rPr>
              <a:t>BBT-T-3 circle acknowledges.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242" y="5086094"/>
            <a:ext cx="1049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ctr">
              <a:spcBef>
                <a:spcPts val="200"/>
              </a:spcBef>
              <a:buClr>
                <a:srgbClr val="000000"/>
              </a:buClr>
              <a:buSzPts val="1500"/>
              <a:defRPr/>
            </a:pPr>
            <a:r>
              <a:rPr lang="en-US" sz="1400" b="1" i="1" dirty="0"/>
              <a:t>Information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392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287" y="2283619"/>
            <a:ext cx="4174614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403225"/>
            <a:ext cx="8217588" cy="960437"/>
          </a:xfrm>
        </p:spPr>
        <p:txBody>
          <a:bodyPr/>
          <a:lstStyle/>
          <a:p>
            <a:r>
              <a:rPr lang="en-US" dirty="0"/>
              <a:t>Dry scrubber limestone filter new fc application report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00474" y="2037358"/>
            <a:ext cx="343031" cy="1134467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43505" y="2037358"/>
            <a:ext cx="620713" cy="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7164218" y="1898858"/>
            <a:ext cx="1018870" cy="27699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Filter element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dirty="0"/>
              <a:t>NT air filter new FC application report</a:t>
            </a:r>
            <a:r>
              <a:rPr lang="de-DE" dirty="0"/>
              <a:t>, BBT-T-312, 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14st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9973739"/>
              </p:ext>
            </p:extLst>
          </p:nvPr>
        </p:nvGraphicFramePr>
        <p:xfrm>
          <a:off x="238125" y="5567521"/>
          <a:ext cx="8716689" cy="885825"/>
        </p:xfrm>
        <a:graphic>
          <a:graphicData uri="http://schemas.openxmlformats.org/drawingml/2006/table">
            <a:tbl>
              <a:tblPr/>
              <a:tblGrid>
                <a:gridCol w="442979"/>
                <a:gridCol w="3444325"/>
                <a:gridCol w="1625160"/>
                <a:gridCol w="1317991"/>
                <a:gridCol w="1886234"/>
              </a:tblGrid>
              <a:tr h="18071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Normal temperature air filter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4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No.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Period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Installation 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59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U17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 1500*500*50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BC Section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15000 hours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800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BFE"/>
                    </a:solidFill>
                  </a:tcPr>
                </a:tc>
              </a:tr>
              <a:tr h="159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U17</a:t>
                      </a:r>
                      <a:r>
                        <a:rPr lang="en-US" altLang="zh-CN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 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 1500*500*50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CC Section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15000 hours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MW Type Global Light"/>
                        </a:rPr>
                        <a:t>448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BMW Type Global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</a:tr>
            </a:tbl>
          </a:graphicData>
        </a:graphic>
      </p:graphicFrame>
      <p:sp>
        <p:nvSpPr>
          <p:cNvPr id="30" name="Rectangle 24"/>
          <p:cNvSpPr/>
          <p:nvPr/>
        </p:nvSpPr>
        <p:spPr>
          <a:xfrm>
            <a:off x="6096331" y="3193091"/>
            <a:ext cx="445787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图片 15" descr="QQ图1.jpg"/>
          <p:cNvPicPr>
            <a:picLocks noChangeAspect="1"/>
          </p:cNvPicPr>
          <p:nvPr/>
        </p:nvPicPr>
        <p:blipFill>
          <a:blip r:embed="rId3" cstate="print"/>
          <a:srcRect l="6344" t="5901" r="4533" b="4737"/>
          <a:stretch>
            <a:fillRect/>
          </a:stretch>
        </p:blipFill>
        <p:spPr>
          <a:xfrm>
            <a:off x="238125" y="2283619"/>
            <a:ext cx="3515168" cy="3283902"/>
          </a:xfrm>
          <a:prstGeom prst="rect">
            <a:avLst/>
          </a:prstGeom>
        </p:spPr>
      </p:pic>
      <p:sp>
        <p:nvSpPr>
          <p:cNvPr id="13" name="Chevron 20"/>
          <p:cNvSpPr/>
          <p:nvPr/>
        </p:nvSpPr>
        <p:spPr>
          <a:xfrm>
            <a:off x="516746" y="1287278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SITUATION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WTypeCondensedRegular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9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403225"/>
            <a:ext cx="8217588" cy="960437"/>
          </a:xfrm>
        </p:spPr>
        <p:txBody>
          <a:bodyPr/>
          <a:lstStyle/>
          <a:p>
            <a:r>
              <a:rPr lang="en-US" dirty="0"/>
              <a:t>Dry scrubber limestone filter new fc application report</a:t>
            </a:r>
            <a:endParaRPr lang="en-GB" dirty="0"/>
          </a:p>
        </p:txBody>
      </p:sp>
      <p:sp>
        <p:nvSpPr>
          <p:cNvPr id="2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dirty="0"/>
              <a:t>NT air filter new FC application report</a:t>
            </a:r>
            <a:r>
              <a:rPr lang="de-DE" dirty="0"/>
              <a:t>, BBT-T-312, 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14st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  <p:sp>
        <p:nvSpPr>
          <p:cNvPr id="13" name="Chevron 20"/>
          <p:cNvSpPr/>
          <p:nvPr/>
        </p:nvSpPr>
        <p:spPr>
          <a:xfrm>
            <a:off x="516746" y="1287278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SITUATION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WTypeCondensedRegular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132"/>
            <a:ext cx="9144000" cy="2007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307" y="4315439"/>
            <a:ext cx="5710811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Dry scrubber limestone filter status:</a:t>
            </a:r>
            <a:endParaRPr lang="en-US" sz="1200" b="1" dirty="0" smtClean="0">
              <a:latin typeface="BMW Type Global Light" pitchFamily="2" charset="-122"/>
              <a:ea typeface="BMW Type Global Light" pitchFamily="2" charset="-122"/>
              <a:cs typeface="BMW Type Global Light" pitchFamily="2" charset="-122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The average differential pressure nearly 1900Pa in CC line, BC line nearly 1500Pa, and the limit value is 2500Pa.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200" dirty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T</a:t>
            </a: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he service time is close to 15,000 hours. 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If the limestone filter block, it will influence pre-coat, fluidization, and dedust.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Currently, the limestone filter is from DURR. The unit price is 5000, and the installation number is 1248, totally cost 6,000T.</a:t>
            </a:r>
          </a:p>
        </p:txBody>
      </p:sp>
    </p:spTree>
    <p:extLst>
      <p:ext uri="{BB962C8B-B14F-4D97-AF65-F5344CB8AC3E}">
        <p14:creationId xmlns="" xmlns:p14="http://schemas.microsoft.com/office/powerpoint/2010/main" val="8151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403225"/>
            <a:ext cx="8217588" cy="960437"/>
          </a:xfrm>
        </p:spPr>
        <p:txBody>
          <a:bodyPr/>
          <a:lstStyle/>
          <a:p>
            <a:r>
              <a:rPr lang="en-US" dirty="0"/>
              <a:t>Dry scrubber limestone filter new fc application report</a:t>
            </a:r>
            <a:endParaRPr lang="en-GB" dirty="0"/>
          </a:p>
        </p:txBody>
      </p:sp>
      <p:sp>
        <p:nvSpPr>
          <p:cNvPr id="2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dirty="0"/>
              <a:t>NT air filter new FC application report</a:t>
            </a:r>
            <a:r>
              <a:rPr lang="de-DE" dirty="0"/>
              <a:t>, BBT-T-312, 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14st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  <p:sp>
        <p:nvSpPr>
          <p:cNvPr id="13" name="Chevron 20"/>
          <p:cNvSpPr/>
          <p:nvPr/>
        </p:nvSpPr>
        <p:spPr>
          <a:xfrm>
            <a:off x="516746" y="1287278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ACTION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WTypeCondensedRegular" pitchFamily="34" charset="0"/>
            </a:endParaRPr>
          </a:p>
        </p:txBody>
      </p:sp>
      <p:pic>
        <p:nvPicPr>
          <p:cNvPr id="3074" name="Picture 2" descr="C:\工作文件\312工作文件\滤材框架合同报告\HT air filter report\考察照片\丹东实发\20151014_091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25" t="14109" r="7566" b="5004"/>
          <a:stretch/>
        </p:blipFill>
        <p:spPr bwMode="auto">
          <a:xfrm>
            <a:off x="144392" y="2638288"/>
            <a:ext cx="1441680" cy="2406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工作文件\312工作文件\滤材框架合同报告\HT air filter report\考察照片\丹东实发\20151014_0932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117"/>
          <a:stretch/>
        </p:blipFill>
        <p:spPr bwMode="auto">
          <a:xfrm>
            <a:off x="1659295" y="2638288"/>
            <a:ext cx="1931886" cy="2406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工作文件\312工作文件\滤材框架合同报告\HT air filter report\考察照片\丹东实发\20151014_100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91" y="2638288"/>
            <a:ext cx="1547854" cy="2406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工作文件\312工作文件\滤材框架合同报告\HT air filter report\考察照片\丹东实发\20151014_100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14" y="2638288"/>
            <a:ext cx="1896590" cy="2406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371" y="5009041"/>
            <a:ext cx="761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Mould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21847" y="5009041"/>
            <a:ext cx="129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Material mixed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8429" y="5027113"/>
            <a:ext cx="129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Material filling</a:t>
            </a:r>
            <a:endParaRPr lang="en-US" dirty="0"/>
          </a:p>
        </p:txBody>
      </p:sp>
      <p:pic>
        <p:nvPicPr>
          <p:cNvPr id="3078" name="Picture 6" descr="C:\工作文件\312工作文件\滤材框架合同报告\HT air filter report\考察照片\丹东实发\20151014_0920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24165" y="3027149"/>
            <a:ext cx="2406309" cy="1628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63774" y="5053900"/>
            <a:ext cx="129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Vibration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90436" y="5053901"/>
            <a:ext cx="1972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temperature burn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987877"/>
            <a:ext cx="533156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Dry scrubber limestone filter production process:</a:t>
            </a:r>
            <a:endParaRPr lang="en-US" sz="1200" b="1" dirty="0" smtClean="0">
              <a:latin typeface="BMW Type Global Light" pitchFamily="2" charset="-122"/>
              <a:ea typeface="BMW Type Global Light" pitchFamily="2" charset="-122"/>
              <a:cs typeface="BMW Type Global Light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4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403225"/>
            <a:ext cx="8217588" cy="960437"/>
          </a:xfrm>
        </p:spPr>
        <p:txBody>
          <a:bodyPr/>
          <a:lstStyle/>
          <a:p>
            <a:r>
              <a:rPr lang="en-US" dirty="0"/>
              <a:t>Dry scrubber limestone filter new fc application report</a:t>
            </a:r>
            <a:endParaRPr lang="en-GB" dirty="0"/>
          </a:p>
        </p:txBody>
      </p:sp>
      <p:sp>
        <p:nvSpPr>
          <p:cNvPr id="2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dirty="0"/>
              <a:t>NT air filter new FC application report</a:t>
            </a:r>
            <a:r>
              <a:rPr lang="de-DE" dirty="0"/>
              <a:t>, BBT-T-312, 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14st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  <p:sp>
        <p:nvSpPr>
          <p:cNvPr id="13" name="Chevron 20"/>
          <p:cNvSpPr/>
          <p:nvPr/>
        </p:nvSpPr>
        <p:spPr>
          <a:xfrm>
            <a:off x="516746" y="1287278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ACTION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WTypeCondensedRegular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1924079"/>
            <a:ext cx="3508744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Dry scrubber limestone filter production process:</a:t>
            </a:r>
            <a:endParaRPr lang="en-US" sz="1200" b="1" dirty="0" smtClean="0">
              <a:latin typeface="BMW Type Global Light" pitchFamily="2" charset="-122"/>
              <a:ea typeface="BMW Type Global Light" pitchFamily="2" charset="-122"/>
              <a:cs typeface="BMW Type Global Light" pitchFamily="2" charset="-122"/>
            </a:endParaRPr>
          </a:p>
        </p:txBody>
      </p:sp>
      <p:pic>
        <p:nvPicPr>
          <p:cNvPr id="3079" name="Picture 7" descr="C:\工作文件\312工作文件\滤材框架合同报告\HT air filter report\考察照片\丹东实发\20151014_155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48" y="2417083"/>
            <a:ext cx="2098859" cy="2144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0530" y="4842343"/>
            <a:ext cx="4310837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FAW-VW dry scrubber limestone filter status:</a:t>
            </a:r>
            <a:endParaRPr lang="en-US" sz="1200" b="1" dirty="0" smtClean="0">
              <a:latin typeface="BMW Type Global Light" pitchFamily="2" charset="-122"/>
              <a:ea typeface="BMW Type Global Light" pitchFamily="2" charset="-122"/>
              <a:cs typeface="BMW Type Global Light" pitchFamily="2" charset="-122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The average differential pressure nearly 1800Pa in CC line, and then replace all of the CC line limestone filter.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Replacing date: Oct. 03</a:t>
            </a:r>
            <a:r>
              <a:rPr lang="en-US" altLang="zh-CN" sz="1200" baseline="300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rd</a:t>
            </a: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, 2015.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Replace number: 286.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200" dirty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T</a:t>
            </a: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he service time is close to 15,000 hours. </a:t>
            </a:r>
          </a:p>
        </p:txBody>
      </p:sp>
      <p:pic>
        <p:nvPicPr>
          <p:cNvPr id="9" name="图片 8" descr="IMG_158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9" y="2417083"/>
            <a:ext cx="2320119" cy="2144284"/>
          </a:xfrm>
          <a:prstGeom prst="rect">
            <a:avLst/>
          </a:prstGeom>
        </p:spPr>
      </p:pic>
      <p:pic>
        <p:nvPicPr>
          <p:cNvPr id="3074" name="Picture 2" descr="C:\Users\U0007962\Desktop\dd\20151026_1547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2" t="4729" b="4906"/>
          <a:stretch/>
        </p:blipFill>
        <p:spPr bwMode="auto">
          <a:xfrm rot="5400000">
            <a:off x="6591437" y="2813731"/>
            <a:ext cx="2729717" cy="1936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0007962\Desktop\dd\20151026_1548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7" t="10087" r="7480" b="39219"/>
          <a:stretch/>
        </p:blipFill>
        <p:spPr bwMode="auto">
          <a:xfrm>
            <a:off x="4614532" y="4076666"/>
            <a:ext cx="2343507" cy="1070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0007962\Desktop\dd\20151026_1556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52" t="17546" r="7817" b="5538"/>
          <a:stretch/>
        </p:blipFill>
        <p:spPr bwMode="auto">
          <a:xfrm>
            <a:off x="4614532" y="2417083"/>
            <a:ext cx="2343507" cy="1624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53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图表 21"/>
          <p:cNvGraphicFramePr/>
          <p:nvPr>
            <p:extLst>
              <p:ext uri="{D42A27DB-BD31-4B8C-83A1-F6EECF244321}">
                <p14:modId xmlns="" xmlns:p14="http://schemas.microsoft.com/office/powerpoint/2010/main" val="1016393512"/>
              </p:ext>
            </p:extLst>
          </p:nvPr>
        </p:nvGraphicFramePr>
        <p:xfrm>
          <a:off x="176031" y="4057193"/>
          <a:ext cx="3187881" cy="235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86973655"/>
              </p:ext>
            </p:extLst>
          </p:nvPr>
        </p:nvGraphicFramePr>
        <p:xfrm>
          <a:off x="3363912" y="4057192"/>
          <a:ext cx="3189287" cy="23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Page </a:t>
            </a:r>
            <a:fld id="{AA807A42-CF27-4B84-8583-18EBE418342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59687" y="403225"/>
            <a:ext cx="8217588" cy="960437"/>
          </a:xfrm>
        </p:spPr>
        <p:txBody>
          <a:bodyPr/>
          <a:lstStyle/>
          <a:p>
            <a:r>
              <a:rPr lang="en-US" dirty="0"/>
              <a:t>NT air filter new fc application </a:t>
            </a:r>
            <a:r>
              <a:rPr lang="en-US" dirty="0" smtClean="0"/>
              <a:t>report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4975" y="4421473"/>
            <a:ext cx="535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Weeks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8659" y="5001488"/>
            <a:ext cx="2815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Period extend of  filter, lead time from 24  weeks to 4 weeks, and save 83%</a:t>
            </a:r>
            <a:r>
              <a:rPr lang="en-US" altLang="zh-CN" sz="1200" dirty="0" smtClean="0">
                <a:solidFill>
                  <a:prstClr val="black"/>
                </a:solidFill>
              </a:rPr>
              <a:t> once t</a:t>
            </a:r>
            <a:r>
              <a:rPr lang="en-US" sz="1200" dirty="0" smtClean="0">
                <a:solidFill>
                  <a:prstClr val="black"/>
                </a:solidFill>
              </a:rPr>
              <a:t>ime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DURR need to ship from Germany to China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</a:rPr>
              <a:t>Dandong is near to Shen Yang.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Period extend of  filter, Cost from 7310  T to 5366 T, and save 27% once time</a:t>
            </a:r>
          </a:p>
        </p:txBody>
      </p:sp>
      <p:sp>
        <p:nvSpPr>
          <p:cNvPr id="31" name="Chevron 30"/>
          <p:cNvSpPr/>
          <p:nvPr/>
        </p:nvSpPr>
        <p:spPr>
          <a:xfrm>
            <a:off x="516746" y="1287278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ACTON</a:t>
            </a:r>
          </a:p>
        </p:txBody>
      </p:sp>
      <p:sp>
        <p:nvSpPr>
          <p:cNvPr id="3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NT air filter new FC application report</a:t>
            </a:r>
            <a:r>
              <a:rPr lang="de-DE" dirty="0">
                <a:solidFill>
                  <a:prstClr val="black"/>
                </a:solidFill>
              </a:rPr>
              <a:t>, BBT-T-312, 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11st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88271" y="4728755"/>
            <a:ext cx="421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sym typeface="Wingdings"/>
              </a:rPr>
              <a:t>27%</a:t>
            </a:r>
          </a:p>
        </p:txBody>
      </p:sp>
      <p:sp>
        <p:nvSpPr>
          <p:cNvPr id="19" name="Down Arrow 38"/>
          <p:cNvSpPr/>
          <p:nvPr/>
        </p:nvSpPr>
        <p:spPr>
          <a:xfrm flipH="1">
            <a:off x="5770537" y="4696856"/>
            <a:ext cx="279399" cy="294109"/>
          </a:xfrm>
          <a:prstGeom prst="downArrow">
            <a:avLst>
              <a:gd name="adj1" fmla="val 50000"/>
              <a:gd name="adj2" fmla="val 40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37"/>
          <p:cNvCxnSpPr/>
          <p:nvPr/>
        </p:nvCxnSpPr>
        <p:spPr>
          <a:xfrm>
            <a:off x="4738575" y="4682914"/>
            <a:ext cx="124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66889" y="4953014"/>
            <a:ext cx="51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sym typeface="Wingdings"/>
              </a:rPr>
              <a:t>83%</a:t>
            </a:r>
          </a:p>
        </p:txBody>
      </p:sp>
      <p:sp>
        <p:nvSpPr>
          <p:cNvPr id="24" name="Down Arrow 38"/>
          <p:cNvSpPr/>
          <p:nvPr/>
        </p:nvSpPr>
        <p:spPr>
          <a:xfrm flipH="1">
            <a:off x="2578558" y="4874001"/>
            <a:ext cx="296307" cy="910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5" name="Straight Connector 37"/>
          <p:cNvCxnSpPr/>
          <p:nvPr/>
        </p:nvCxnSpPr>
        <p:spPr>
          <a:xfrm>
            <a:off x="1509823" y="4841992"/>
            <a:ext cx="12419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9362656"/>
              </p:ext>
            </p:extLst>
          </p:nvPr>
        </p:nvGraphicFramePr>
        <p:xfrm>
          <a:off x="155024" y="1905817"/>
          <a:ext cx="5001767" cy="2151375"/>
        </p:xfrm>
        <a:graphic>
          <a:graphicData uri="http://schemas.openxmlformats.org/drawingml/2006/table">
            <a:tbl>
              <a:tblPr/>
              <a:tblGrid>
                <a:gridCol w="781034"/>
                <a:gridCol w="781034"/>
                <a:gridCol w="1717224"/>
                <a:gridCol w="1722475"/>
              </a:tblGrid>
              <a:tr h="1599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参数对比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50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项目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品牌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禾鼎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丹东实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50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型号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HSL1500/18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DD-3D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PUREPACT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50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尺寸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1500*500*50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1500*500*50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50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滤膜材质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PTFE-membrane,anti-static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PTFE-membrane,anti-static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50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过滤等级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U17@0.1um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U17@0.1um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50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过滤面积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5.3m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5.5m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50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专利特性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\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3D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涂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50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密封条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三元乙丙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(EPDM)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胶条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三元乙丙发泡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海绵条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18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123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注明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丹东实发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3D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的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产品的褶数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为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37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褶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左右各半条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，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禾鼎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的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36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褶，褶深也比禾鼎的稍深，所以过滤面积增加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3%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， 因此运行时阻力更低，使用寿命更长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五角星 20"/>
          <p:cNvSpPr/>
          <p:nvPr/>
        </p:nvSpPr>
        <p:spPr>
          <a:xfrm>
            <a:off x="4802373" y="3168503"/>
            <a:ext cx="262270" cy="233917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>
                  <a:lumMod val="75000"/>
                </a:srgbClr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388271" y="2652883"/>
            <a:ext cx="3289004" cy="1031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 anchorCtr="1">
            <a:normAutofit fontScale="92500"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采用浸涂、渗透聚四氟乙烯微粉水溶液技术，解决了原料配比和关键工艺技术条件参数的配合问题，发展了互溶性很差的聚四氟乙烯微粉牢固浸渗、粘接在基板外表面的工艺技术，使决定过滤精度及应用场合的技术瓶颈问题得到解决。</a:t>
            </a:r>
            <a:endParaRPr lang="en-US" altLang="zh-CN" sz="1200" dirty="0" smtClean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12793" y="4298463"/>
            <a:ext cx="616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K RMB</a:t>
            </a:r>
            <a:endParaRPr lang="zh-CN" alt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0702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7442"/>
            <a:ext cx="9144000" cy="57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403225"/>
            <a:ext cx="8217588" cy="960437"/>
          </a:xfrm>
        </p:spPr>
        <p:txBody>
          <a:bodyPr/>
          <a:lstStyle/>
          <a:p>
            <a:r>
              <a:rPr lang="en-US" dirty="0" smtClean="0"/>
              <a:t>NT air filter new fc application report</a:t>
            </a:r>
            <a:endParaRPr lang="en-GB" dirty="0" smtClean="0"/>
          </a:p>
        </p:txBody>
      </p:sp>
      <p:sp>
        <p:nvSpPr>
          <p:cNvPr id="9" name="Chevron 20"/>
          <p:cNvSpPr/>
          <p:nvPr/>
        </p:nvSpPr>
        <p:spPr>
          <a:xfrm>
            <a:off x="202018" y="1085379"/>
            <a:ext cx="1935126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ACTION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WTypeCondensedRegular" pitchFamily="34" charset="0"/>
            </a:endParaRPr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652621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NT air filter new FC application report</a:t>
            </a:r>
            <a:r>
              <a:rPr lang="de-DE" dirty="0">
                <a:solidFill>
                  <a:prstClr val="black"/>
                </a:solidFill>
              </a:rPr>
              <a:t>, BBT-T-312, 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11st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. Aug.</a:t>
            </a:r>
            <a:r>
              <a:rPr lang="de-DE" dirty="0" smtClean="0">
                <a:solidFill>
                  <a:prstClr val="black"/>
                </a:solidFill>
                <a:latin typeface="BMWTypeCondensedRegular" pitchFamily="34" charset="0"/>
              </a:rPr>
              <a:t>2015</a:t>
            </a:r>
            <a:endParaRPr lang="de-DE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39588"/>
            <a:ext cx="8217588" cy="18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 dirty="0" smtClean="0">
                <a:solidFill>
                  <a:prstClr val="black"/>
                </a:solidFill>
              </a:rPr>
              <a:t>NT air filter new FC application report</a:t>
            </a:r>
            <a:r>
              <a:rPr lang="de-DE" altLang="zh-CN" dirty="0" smtClean="0">
                <a:solidFill>
                  <a:prstClr val="black"/>
                </a:solidFill>
              </a:rPr>
              <a:t>, BBT-T-312, </a:t>
            </a:r>
            <a:r>
              <a:rPr lang="de-DE" altLang="zh-CN" dirty="0" smtClean="0">
                <a:solidFill>
                  <a:prstClr val="black"/>
                </a:solidFill>
                <a:latin typeface="BMWTypeCondensedRegular" pitchFamily="34" charset="0"/>
              </a:rPr>
              <a:t>11st. Aug.2015</a:t>
            </a:r>
            <a:endParaRPr lang="de-DE" altLang="zh-CN" dirty="0">
              <a:solidFill>
                <a:prstClr val="black"/>
              </a:solidFill>
              <a:latin typeface="BMWTypeCondensedRegular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7" name="Chevron 20"/>
          <p:cNvSpPr/>
          <p:nvPr/>
        </p:nvSpPr>
        <p:spPr>
          <a:xfrm>
            <a:off x="516746" y="1287278"/>
            <a:ext cx="2213754" cy="48031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WTypeCondensedRegular" pitchFamily="34" charset="0"/>
              </a:rPr>
              <a:t>ACTION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WTypeCondensedRegular" pitchFamily="34" charset="0"/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403225"/>
            <a:ext cx="8217588" cy="960437"/>
          </a:xfrm>
        </p:spPr>
        <p:txBody>
          <a:bodyPr/>
          <a:lstStyle/>
          <a:p>
            <a:r>
              <a:rPr lang="en-US" dirty="0" smtClean="0"/>
              <a:t>NT air filter new fc application report</a:t>
            </a:r>
            <a:endParaRPr lang="en-GB" dirty="0" smtClean="0"/>
          </a:p>
        </p:txBody>
      </p:sp>
      <p:cxnSp>
        <p:nvCxnSpPr>
          <p:cNvPr id="14" name="Straight Connector 8"/>
          <p:cNvCxnSpPr/>
          <p:nvPr/>
        </p:nvCxnSpPr>
        <p:spPr>
          <a:xfrm>
            <a:off x="7474721" y="1555326"/>
            <a:ext cx="584790" cy="1357999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3"/>
          <p:cNvCxnSpPr/>
          <p:nvPr/>
        </p:nvCxnSpPr>
        <p:spPr>
          <a:xfrm>
            <a:off x="6475254" y="1563448"/>
            <a:ext cx="1006662" cy="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6029288" y="1267694"/>
            <a:ext cx="1633389" cy="27699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Filter </a:t>
            </a:r>
            <a:r>
              <a:rPr lang="en-US" altLang="zh-CN" sz="1200" dirty="0" smtClean="0"/>
              <a:t>Experimental area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Rectangle 24"/>
          <p:cNvSpPr/>
          <p:nvPr/>
        </p:nvSpPr>
        <p:spPr>
          <a:xfrm>
            <a:off x="7779603" y="2923955"/>
            <a:ext cx="681635" cy="3554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306" y="3680954"/>
            <a:ext cx="8478801" cy="295465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Dry scrubber limestone filter test plan.</a:t>
            </a:r>
            <a:endParaRPr lang="en-US" altLang="zh-CN" sz="1200" b="1" dirty="0">
              <a:latin typeface="BMW Type Global Light" pitchFamily="2" charset="-122"/>
              <a:ea typeface="BMW Type Global Light" pitchFamily="2" charset="-122"/>
              <a:cs typeface="BMW Type Global Light" pitchFamily="2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dirty="0" smtClean="0">
                <a:latin typeface="BMW Type Global Light" pitchFamily="2" charset="-122"/>
                <a:ea typeface="BMW Type Global Light" pitchFamily="2" charset="-122"/>
                <a:cs typeface="BMW Type Global Light" pitchFamily="2" charset="-122"/>
              </a:rPr>
              <a:t>Position: CC ext FH016, we choose the harsh environment, cause of large volume over paint, it is benefit for test result. </a:t>
            </a:r>
            <a:r>
              <a:rPr lang="zh-CN" altLang="en-US" sz="1200" dirty="0" smtClean="0"/>
              <a:t>试用</a:t>
            </a:r>
            <a:r>
              <a:rPr lang="zh-CN" altLang="en-US" sz="1200" dirty="0"/>
              <a:t>位置：选择</a:t>
            </a:r>
            <a:r>
              <a:rPr lang="en-US" altLang="zh-CN" sz="1200" dirty="0"/>
              <a:t>CC</a:t>
            </a:r>
            <a:r>
              <a:rPr lang="zh-CN" altLang="en-US" sz="1200" dirty="0"/>
              <a:t>外喷位置，因为外喷漆量较大且较稠，有利于对塑烧板强度测试，以更直观方式发现差异，现确定在</a:t>
            </a:r>
            <a:r>
              <a:rPr lang="en-US" altLang="zh-CN" sz="1200" dirty="0" smtClean="0"/>
              <a:t>FH016</a:t>
            </a:r>
            <a:r>
              <a:rPr lang="zh-CN" altLang="en-US" sz="1200" dirty="0"/>
              <a:t>位置试用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dirty="0" smtClean="0"/>
              <a:t>Quantity: 32 unit U17 1500*500*50 limestone filter, and payment will take place after test successful. </a:t>
            </a:r>
            <a:r>
              <a:rPr lang="zh-CN" altLang="en-US" sz="1200" dirty="0" smtClean="0"/>
              <a:t>试用</a:t>
            </a:r>
            <a:r>
              <a:rPr lang="zh-CN" altLang="en-US" sz="1200" dirty="0"/>
              <a:t>数量：由丹东实发</a:t>
            </a:r>
            <a:r>
              <a:rPr lang="zh-CN" altLang="en-US" sz="1200" dirty="0" smtClean="0"/>
              <a:t>工业滤</a:t>
            </a:r>
            <a:r>
              <a:rPr lang="zh-CN" altLang="en-US" sz="1200" dirty="0"/>
              <a:t>布有限公司提供</a:t>
            </a:r>
            <a:r>
              <a:rPr lang="en-US" altLang="zh-CN" sz="1200" dirty="0"/>
              <a:t>32</a:t>
            </a:r>
            <a:r>
              <a:rPr lang="zh-CN" altLang="en-US" sz="1200" dirty="0"/>
              <a:t>台型号为</a:t>
            </a:r>
            <a:r>
              <a:rPr lang="en-US" altLang="zh-CN" sz="1200" dirty="0"/>
              <a:t>U17 1500*500*50 </a:t>
            </a:r>
            <a:r>
              <a:rPr lang="zh-CN" altLang="en-US" sz="1200" dirty="0"/>
              <a:t>的塑烧板除尘器，如试用成功需要付款。</a:t>
            </a:r>
            <a:endParaRPr lang="en-US" altLang="zh-CN" sz="1200" dirty="0"/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smtClean="0"/>
              <a:t>Test period: according to the experience of FAW-VW, 3 months. </a:t>
            </a:r>
            <a:r>
              <a:rPr lang="zh-CN" altLang="en-US" sz="1200" dirty="0" smtClean="0"/>
              <a:t>试用</a:t>
            </a:r>
            <a:r>
              <a:rPr lang="zh-CN" altLang="en-US" sz="1200" dirty="0"/>
              <a:t>周期：根据大众试用经验，采用三个月为试用周期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 smtClean="0"/>
              <a:t>Status tracking: 1) Pressure differential checking. three times per day. 2)Check the limestone filter installation and </a:t>
            </a:r>
            <a:r>
              <a:rPr lang="en-US" sz="1200" dirty="0"/>
              <a:t>check the state of the secondary filter bag, handle in time when problems </a:t>
            </a:r>
            <a:r>
              <a:rPr lang="en-US" sz="1200" dirty="0" smtClean="0"/>
              <a:t>found. </a:t>
            </a:r>
            <a:r>
              <a:rPr lang="en-US" altLang="zh-CN" sz="1200" dirty="0" smtClean="0"/>
              <a:t>1) </a:t>
            </a:r>
            <a:r>
              <a:rPr lang="zh-CN" altLang="en-US" sz="1200" dirty="0" smtClean="0"/>
              <a:t>在</a:t>
            </a:r>
            <a:r>
              <a:rPr lang="zh-CN" altLang="en-US" sz="1200" dirty="0"/>
              <a:t>车间生产时每日进行三次压差数值记录，分为早上</a:t>
            </a:r>
            <a:r>
              <a:rPr lang="en-US" altLang="zh-CN" sz="1200" dirty="0"/>
              <a:t>5</a:t>
            </a:r>
            <a:r>
              <a:rPr lang="zh-CN" altLang="en-US" sz="1200" dirty="0"/>
              <a:t>点记录一次，中午</a:t>
            </a:r>
            <a:r>
              <a:rPr lang="en-US" altLang="zh-CN" sz="1200" dirty="0"/>
              <a:t>11</a:t>
            </a:r>
            <a:r>
              <a:rPr lang="zh-CN" altLang="en-US" sz="1200" dirty="0"/>
              <a:t>：</a:t>
            </a:r>
            <a:r>
              <a:rPr lang="en-US" altLang="zh-CN" sz="1200" dirty="0"/>
              <a:t>00</a:t>
            </a:r>
            <a:r>
              <a:rPr lang="zh-CN" altLang="en-US" sz="1200" dirty="0"/>
              <a:t>记录一次，下午</a:t>
            </a:r>
            <a:r>
              <a:rPr lang="en-US" altLang="zh-CN" sz="1200" dirty="0"/>
              <a:t>17</a:t>
            </a:r>
            <a:r>
              <a:rPr lang="zh-CN" altLang="en-US" sz="1200" dirty="0"/>
              <a:t>：记录一次</a:t>
            </a:r>
            <a:r>
              <a:rPr lang="zh-CN" altLang="en-US" sz="1200" dirty="0" smtClean="0"/>
              <a:t>。</a:t>
            </a:r>
            <a:r>
              <a:rPr lang="en-US" altLang="zh-CN" sz="1200" dirty="0" smtClean="0"/>
              <a:t>2) </a:t>
            </a:r>
            <a:r>
              <a:rPr lang="zh-CN" altLang="en-US" sz="1200" dirty="0" smtClean="0"/>
              <a:t>每日</a:t>
            </a:r>
            <a:r>
              <a:rPr lang="zh-CN" altLang="en-US" sz="1200" dirty="0"/>
              <a:t>停产时开箱检查塑烧板状态，检查</a:t>
            </a:r>
            <a:r>
              <a:rPr lang="zh-CN" altLang="en-US" sz="1200" dirty="0" smtClean="0"/>
              <a:t>石灰</a:t>
            </a:r>
            <a:r>
              <a:rPr lang="zh-CN" altLang="en-US" sz="1200" dirty="0"/>
              <a:t>过滤器</a:t>
            </a:r>
            <a:r>
              <a:rPr lang="zh-CN" altLang="en-US" sz="1200" dirty="0" smtClean="0"/>
              <a:t>状态</a:t>
            </a:r>
            <a:r>
              <a:rPr lang="zh-CN" altLang="en-US" sz="1200" dirty="0"/>
              <a:t>，检查二级滤袋状态，发现问题及时处理。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latin typeface="BMW Type Global Light" pitchFamily="2" charset="-122"/>
              <a:ea typeface="BMW Type Global Light" pitchFamily="2" charset="-122"/>
              <a:cs typeface="BMW Type Global Light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569 PPT Master 4-3 GB FS-2">
  <a:themeElements>
    <a:clrScheme name="BMW GROUP">
      <a:dk1>
        <a:sysClr val="windowText" lastClr="000000"/>
      </a:dk1>
      <a:lt1>
        <a:sysClr val="window" lastClr="FFFFFF"/>
      </a:lt1>
      <a:dk2>
        <a:srgbClr val="595443"/>
      </a:dk2>
      <a:lt2>
        <a:srgbClr val="5678A9"/>
      </a:lt2>
      <a:accent1>
        <a:srgbClr val="00B050"/>
      </a:accent1>
      <a:accent2>
        <a:srgbClr val="FFD600"/>
      </a:accent2>
      <a:accent3>
        <a:srgbClr val="914F28"/>
      </a:accent3>
      <a:accent4>
        <a:srgbClr val="FF0000"/>
      </a:accent4>
      <a:accent5>
        <a:srgbClr val="F19100"/>
      </a:accent5>
      <a:accent6>
        <a:srgbClr val="0070C0"/>
      </a:accent6>
      <a:hlink>
        <a:srgbClr val="000000"/>
      </a:hlink>
      <a:folHlink>
        <a:srgbClr val="000000"/>
      </a:folHlink>
    </a:clrScheme>
    <a:fontScheme name="BMW GROUP">
      <a:majorFont>
        <a:latin typeface="BMW Group Condensed"/>
        <a:ea typeface=""/>
        <a:cs typeface=""/>
      </a:majorFont>
      <a:minorFont>
        <a:latin typeface="BMW Group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01569 PPT Master 4-3 GB FS-2">
  <a:themeElements>
    <a:clrScheme name="BMW GROUP">
      <a:dk1>
        <a:sysClr val="windowText" lastClr="000000"/>
      </a:dk1>
      <a:lt1>
        <a:sysClr val="window" lastClr="FFFFFF"/>
      </a:lt1>
      <a:dk2>
        <a:srgbClr val="595443"/>
      </a:dk2>
      <a:lt2>
        <a:srgbClr val="5678A9"/>
      </a:lt2>
      <a:accent1>
        <a:srgbClr val="00B050"/>
      </a:accent1>
      <a:accent2>
        <a:srgbClr val="FFD600"/>
      </a:accent2>
      <a:accent3>
        <a:srgbClr val="914F28"/>
      </a:accent3>
      <a:accent4>
        <a:srgbClr val="FF0000"/>
      </a:accent4>
      <a:accent5>
        <a:srgbClr val="F19100"/>
      </a:accent5>
      <a:accent6>
        <a:srgbClr val="0070C0"/>
      </a:accent6>
      <a:hlink>
        <a:srgbClr val="000000"/>
      </a:hlink>
      <a:folHlink>
        <a:srgbClr val="000000"/>
      </a:folHlink>
    </a:clrScheme>
    <a:fontScheme name="BMW GROUP">
      <a:majorFont>
        <a:latin typeface="BMW Group Condensed"/>
        <a:ea typeface=""/>
        <a:cs typeface=""/>
      </a:majorFont>
      <a:minorFont>
        <a:latin typeface="BMW Group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rgbClr val="846D4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1CA2C33085B4EB23538B9F1A5626A" ma:contentTypeVersion="1" ma:contentTypeDescription="Create a new document." ma:contentTypeScope="" ma:versionID="e0ac4731a9605d620cce19d34136d0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ce4afa8c8d3d52dfdd25898f0217a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Start ti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A428387-48CA-488E-ABBE-6014C3AA31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68A1CA-05B0-4DA7-AAD4-321B15D91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9489E9-EFBE-4B44-950E-91802024576E}">
  <ds:schemaRefs>
    <ds:schemaRef ds:uri="http://purl.org/dc/elements/1.1/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01569 PPT Master 4-3 GB FS-2</Template>
  <TotalTime>147</TotalTime>
  <Words>1823</Words>
  <Application>Microsoft Office PowerPoint</Application>
  <PresentationFormat>全屏显示(4:3)</PresentationFormat>
  <Paragraphs>558</Paragraphs>
  <Slides>16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BMW Group Condensed</vt:lpstr>
      <vt:lpstr>BMWType V2 Light</vt:lpstr>
      <vt:lpstr>BMWTypeCondensedRegular</vt:lpstr>
      <vt:lpstr>BMWType V2 Regular</vt:lpstr>
      <vt:lpstr>Wingdings</vt:lpstr>
      <vt:lpstr>BMWType V2 Bold</vt:lpstr>
      <vt:lpstr>BMW Type Global Light</vt:lpstr>
      <vt:lpstr>BMW Type Global Bold</vt:lpstr>
      <vt:lpstr>Calibri</vt:lpstr>
      <vt:lpstr>BMW Type Global Pro Regular</vt:lpstr>
      <vt:lpstr>Symbol</vt:lpstr>
      <vt:lpstr>01569 PPT Master 4-3 GB FS-2</vt:lpstr>
      <vt:lpstr>1_01569 PPT Master 4-3 GB FS-2</vt:lpstr>
      <vt:lpstr>Worksheet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BMW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Windows 用户</cp:lastModifiedBy>
  <cp:revision>542</cp:revision>
  <cp:lastPrinted>2015-08-04T03:37:17Z</cp:lastPrinted>
  <dcterms:created xsi:type="dcterms:W3CDTF">2011-07-26T02:56:09Z</dcterms:created>
  <dcterms:modified xsi:type="dcterms:W3CDTF">2015-10-29T04:08:07Z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0x0101000A41CA2C33085B4EB23538B9F1A5626A</vt:lpwstr>
  </property>
</Properties>
</file>